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4" r:id="rId1"/>
    <p:sldMasterId id="2147483752" r:id="rId2"/>
    <p:sldMasterId id="2147483702" r:id="rId3"/>
    <p:sldMasterId id="2147483694" r:id="rId4"/>
  </p:sldMasterIdLst>
  <p:notesMasterIdLst>
    <p:notesMasterId r:id="rId26"/>
  </p:notesMasterIdLst>
  <p:handoutMasterIdLst>
    <p:handoutMasterId r:id="rId27"/>
  </p:handoutMasterIdLst>
  <p:sldIdLst>
    <p:sldId id="308" r:id="rId5"/>
    <p:sldId id="331" r:id="rId6"/>
    <p:sldId id="333" r:id="rId7"/>
    <p:sldId id="309" r:id="rId8"/>
    <p:sldId id="322" r:id="rId9"/>
    <p:sldId id="338" r:id="rId10"/>
    <p:sldId id="328" r:id="rId11"/>
    <p:sldId id="335" r:id="rId12"/>
    <p:sldId id="344" r:id="rId13"/>
    <p:sldId id="340" r:id="rId14"/>
    <p:sldId id="319" r:id="rId15"/>
    <p:sldId id="327" r:id="rId16"/>
    <p:sldId id="321" r:id="rId17"/>
    <p:sldId id="339" r:id="rId18"/>
    <p:sldId id="337" r:id="rId19"/>
    <p:sldId id="336" r:id="rId20"/>
    <p:sldId id="320" r:id="rId21"/>
    <p:sldId id="341" r:id="rId22"/>
    <p:sldId id="316" r:id="rId23"/>
    <p:sldId id="343" r:id="rId24"/>
    <p:sldId id="318" r:id="rId25"/>
  </p:sldIdLst>
  <p:sldSz cx="12192000" cy="6858000"/>
  <p:notesSz cx="6858000" cy="9144000"/>
  <p:defaultTextStyle>
    <a:defPPr>
      <a:defRPr lang="sv-SE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1BFF00"/>
    <a:srgbClr val="8B65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698" autoAdjust="0"/>
    <p:restoredTop sz="97030"/>
  </p:normalViewPr>
  <p:slideViewPr>
    <p:cSldViewPr>
      <p:cViewPr varScale="1">
        <p:scale>
          <a:sx n="157" d="100"/>
          <a:sy n="157" d="100"/>
        </p:scale>
        <p:origin x="200" y="24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7" d="100"/>
          <a:sy n="77" d="100"/>
        </p:scale>
        <p:origin x="-3276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75DE67-2EA6-4809-AA89-F57164F32371}" type="datetimeFigureOut">
              <a:rPr lang="sv-SE" smtClean="0"/>
              <a:t>2024-09-11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1444FA-FFCC-46FC-9553-688432611A1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192021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100B7E-7A17-47E8-A5AB-33071C0C8AAA}" type="datetimeFigureOut">
              <a:rPr lang="sv-SE" smtClean="0"/>
              <a:pPr/>
              <a:t>2024-09-11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264AB5-3208-46EB-A2CB-53BA67DEFF1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44731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264AB5-3208-46EB-A2CB-53BA67DEFF15}" type="slidenum">
              <a:rPr lang="sv-SE" smtClean="0"/>
              <a:pPr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43367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get the max and min of the intervals and then we have the prediction intervals for the pool samples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264AB5-3208-46EB-A2CB-53BA67DEFF15}" type="slidenum">
              <a:rPr lang="sv-SE" smtClean="0"/>
              <a:pPr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893428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264AB5-3208-46EB-A2CB-53BA67DEFF15}" type="slidenum">
              <a:rPr lang="sv-SE" smtClean="0"/>
              <a:pPr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312036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264AB5-3208-46EB-A2CB-53BA67DEFF15}" type="slidenum">
              <a:rPr lang="sv-SE" smtClean="0"/>
              <a:pPr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58475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264AB5-3208-46EB-A2CB-53BA67DEFF15}" type="slidenum">
              <a:rPr lang="sv-SE" smtClean="0"/>
              <a:pPr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71360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FD45CDE0-A803-4208-A8E6-DEDA882F4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8889" b="19153"/>
          <a:stretch/>
        </p:blipFill>
        <p:spPr>
          <a:xfrm>
            <a:off x="2436000" y="954000"/>
            <a:ext cx="9756000" cy="590400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344000" y="2437200"/>
            <a:ext cx="8841600" cy="1425600"/>
          </a:xfrm>
          <a:prstGeom prst="rect">
            <a:avLst/>
          </a:prstGeom>
        </p:spPr>
        <p:txBody>
          <a:bodyPr lIns="72000" tIns="36000" rIns="72000" bIns="36000" anchor="ctr" anchorCtr="0">
            <a:noAutofit/>
          </a:bodyPr>
          <a:lstStyle>
            <a:lvl1pPr algn="l">
              <a:defRPr sz="4700" b="0"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44000" y="3859200"/>
            <a:ext cx="8841600" cy="116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3867"/>
              </a:lnSpc>
              <a:spcBef>
                <a:spcPts val="640"/>
              </a:spcBef>
              <a:buNone/>
              <a:defRPr sz="2400">
                <a:solidFill>
                  <a:schemeClr val="accent1"/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35657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three p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344000" y="1604797"/>
            <a:ext cx="8841600" cy="1425600"/>
          </a:xfrm>
          <a:prstGeom prst="rect">
            <a:avLst/>
          </a:prstGeom>
        </p:spPr>
        <p:txBody>
          <a:bodyPr lIns="72000" tIns="36000" rIns="72000" bIns="36000" anchor="ctr" anchorCtr="0">
            <a:noAutofit/>
          </a:bodyPr>
          <a:lstStyle>
            <a:lvl1pPr algn="l">
              <a:defRPr sz="4700" b="0"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344000" y="3026797"/>
            <a:ext cx="8841600" cy="116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3867"/>
              </a:lnSpc>
              <a:spcBef>
                <a:spcPts val="640"/>
              </a:spcBef>
              <a:buNone/>
              <a:defRPr sz="2400">
                <a:solidFill>
                  <a:schemeClr val="accent1"/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E4649F-EE90-4BB6-83BB-8FA662D4CC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44085" y="4228779"/>
            <a:ext cx="8841316" cy="116628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>
              <a:defRPr sz="2667"/>
            </a:lvl2pPr>
            <a:lvl3pPr>
              <a:defRPr sz="2667"/>
            </a:lvl3pPr>
            <a:lvl4pPr>
              <a:defRPr sz="2667"/>
            </a:lvl4pPr>
            <a:lvl5pPr>
              <a:defRPr sz="2667"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3F98B44-9201-48EE-9CC1-1EB2E25099C8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597A5F0C-8C9D-594D-B70E-AA3C34C26C22}" type="datetime1">
              <a:rPr lang="en-US" noProof="0" smtClean="0"/>
              <a:t>9/11/24</a:t>
            </a:fld>
            <a:endParaRPr lang="en-GB" noProof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1111ADCA-FF84-4ECB-8C28-5F0BD111AC1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CoPAL: Conformal Prediction for Active Learning with Application to Remaining Useful Life Estimation in Predictive Maintenance</a:t>
            </a:r>
            <a:endParaRPr lang="en-US" dirty="0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9B8C4580-52FE-47F7-B551-9AECFE9BE46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00B66ED-EE6C-4E7E-848D-94DB84BF311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2056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67408" y="620688"/>
            <a:ext cx="10657184" cy="795600"/>
          </a:xfrm>
          <a:prstGeom prst="rect">
            <a:avLst/>
          </a:prstGeom>
        </p:spPr>
        <p:txBody>
          <a:bodyPr anchor="t" anchorCtr="0"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67408" y="1484688"/>
            <a:ext cx="10657184" cy="4320576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CAE0674A-1A4D-4307-A3FA-2F44AD1E7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222F3-F8F8-A64E-BE59-679790CF2C71}" type="datetime1">
              <a:rPr lang="en-US" noProof="0" smtClean="0"/>
              <a:t>9/11/24</a:t>
            </a:fld>
            <a:endParaRPr lang="en-GB" noProof="0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86871192-6687-44C4-895D-F7DF3B423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CoPAL: Conformal Prediction for Active Learning with Application to Remaining Useful Life Estimation in Predictive Maintenance</a:t>
            </a:r>
            <a:endParaRPr lang="en-US" dirty="0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BC40C095-18B8-4B0A-A043-4FDCF96CE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7620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59600" y="613224"/>
            <a:ext cx="9134400" cy="795600"/>
          </a:xfrm>
          <a:prstGeom prst="rect">
            <a:avLst/>
          </a:prstGeom>
        </p:spPr>
        <p:txBody>
          <a:bodyPr anchor="t" anchorCtr="0"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11" name="Platshållare för innehåll 2">
            <a:extLst>
              <a:ext uri="{FF2B5EF4-FFF2-40B4-BE49-F238E27FC236}">
                <a16:creationId xmlns:a16="http://schemas.microsoft.com/office/drawing/2014/main" id="{B285DEFE-682B-4486-B515-28B9BF856C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9600" y="1526400"/>
            <a:ext cx="5198400" cy="432057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1867"/>
            </a:lvl2pPr>
            <a:lvl3pPr>
              <a:defRPr sz="1333"/>
            </a:lvl3pPr>
            <a:lvl4pPr>
              <a:defRPr sz="1067"/>
            </a:lvl4pPr>
            <a:lvl5pPr>
              <a:defRPr sz="10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2" name="Platshållare för innehåll 3">
            <a:extLst>
              <a:ext uri="{FF2B5EF4-FFF2-40B4-BE49-F238E27FC236}">
                <a16:creationId xmlns:a16="http://schemas.microsoft.com/office/drawing/2014/main" id="{2D12452E-E55B-4D10-B122-401A78AEA3E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95600" y="1526400"/>
            <a:ext cx="5198400" cy="432057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1867"/>
            </a:lvl2pPr>
            <a:lvl3pPr>
              <a:defRPr sz="1333"/>
            </a:lvl3pPr>
            <a:lvl4pPr>
              <a:defRPr sz="1067"/>
            </a:lvl4pPr>
            <a:lvl5pPr>
              <a:defRPr sz="10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	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6" name="Platshållare för datum 5">
            <a:extLst>
              <a:ext uri="{FF2B5EF4-FFF2-40B4-BE49-F238E27FC236}">
                <a16:creationId xmlns:a16="http://schemas.microsoft.com/office/drawing/2014/main" id="{AA886C50-2996-4A7A-9F10-D6BD796E4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93C41-6FCD-E74B-B1A4-4D16893F61B2}" type="datetime1">
              <a:rPr lang="en-US" noProof="0" smtClean="0"/>
              <a:t>9/11/24</a:t>
            </a:fld>
            <a:endParaRPr lang="en-GB" noProof="0"/>
          </a:p>
        </p:txBody>
      </p:sp>
      <p:sp>
        <p:nvSpPr>
          <p:cNvPr id="7" name="Platshållare för sidfot 6">
            <a:extLst>
              <a:ext uri="{FF2B5EF4-FFF2-40B4-BE49-F238E27FC236}">
                <a16:creationId xmlns:a16="http://schemas.microsoft.com/office/drawing/2014/main" id="{4043F590-9069-4FBB-B9BB-5A11548AD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CoPAL: Conformal Prediction for Active Learning with Application to Remaining Useful Life Estimation in Predictive Maintenance</a:t>
            </a:r>
            <a:endParaRPr lang="en-US" dirty="0"/>
          </a:p>
        </p:txBody>
      </p:sp>
      <p:sp>
        <p:nvSpPr>
          <p:cNvPr id="8" name="Platshållare för bildnummer 7">
            <a:extLst>
              <a:ext uri="{FF2B5EF4-FFF2-40B4-BE49-F238E27FC236}">
                <a16:creationId xmlns:a16="http://schemas.microsoft.com/office/drawing/2014/main" id="{6EEC4A0D-7213-40BC-A95C-8CD77DB9D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40112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aption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67407" y="620688"/>
            <a:ext cx="10599253" cy="795600"/>
          </a:xfrm>
          <a:prstGeom prst="rect">
            <a:avLst/>
          </a:prstGeom>
        </p:spPr>
        <p:txBody>
          <a:bodyPr anchor="t" anchorCtr="0"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67407" y="1484688"/>
            <a:ext cx="10599253" cy="4392584"/>
          </a:xfrm>
          <a:prstGeom prst="rect">
            <a:avLst/>
          </a:prstGeom>
        </p:spPr>
        <p:txBody>
          <a:bodyPr/>
          <a:lstStyle>
            <a:lvl1pPr marL="2117" indent="-2117">
              <a:lnSpc>
                <a:spcPts val="3467"/>
              </a:lnSpc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92B6CF33-29D0-49D0-A5A4-A4A407A18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8814B-EB52-254F-A72C-2182DED85141}" type="datetime1">
              <a:rPr lang="en-US" noProof="0" smtClean="0"/>
              <a:t>9/11/24</a:t>
            </a:fld>
            <a:endParaRPr lang="en-GB" noProof="0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04BDDD97-37F0-49BC-A03C-40453EBFC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CoPAL: Conformal Prediction for Active Learning with Application to Remaining Useful Life Estimation in Predictive Maintenance</a:t>
            </a:r>
            <a:endParaRPr lang="en-US" dirty="0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0C254B00-5435-4C63-99A0-CA227D59D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74173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95400" y="620688"/>
            <a:ext cx="6254400" cy="795600"/>
          </a:xfrm>
          <a:prstGeom prst="rect">
            <a:avLst/>
          </a:prstGeom>
        </p:spPr>
        <p:txBody>
          <a:bodyPr anchor="t" anchorCtr="0"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95400" y="1484688"/>
            <a:ext cx="6254400" cy="432057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7132199" y="638688"/>
            <a:ext cx="4234461" cy="516657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8" name="Platshållare för datum 7">
            <a:extLst>
              <a:ext uri="{FF2B5EF4-FFF2-40B4-BE49-F238E27FC236}">
                <a16:creationId xmlns:a16="http://schemas.microsoft.com/office/drawing/2014/main" id="{9357DFBE-68A5-42AF-9F26-38FB71DAD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75926-CF17-E048-AFE0-B0E15758134B}" type="datetime1">
              <a:rPr lang="en-US" noProof="0" smtClean="0"/>
              <a:t>9/11/24</a:t>
            </a:fld>
            <a:endParaRPr lang="en-GB" noProof="0"/>
          </a:p>
        </p:txBody>
      </p:sp>
      <p:sp>
        <p:nvSpPr>
          <p:cNvPr id="9" name="Platshållare för sidfot 8">
            <a:extLst>
              <a:ext uri="{FF2B5EF4-FFF2-40B4-BE49-F238E27FC236}">
                <a16:creationId xmlns:a16="http://schemas.microsoft.com/office/drawing/2014/main" id="{A3592AF4-F4D6-49D2-875D-DEA7EE792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CoPAL: Conformal Prediction for Active Learning with Application to Remaining Useful Life Estimation in Predictive Maintenance</a:t>
            </a:r>
            <a:endParaRPr lang="en-US" dirty="0"/>
          </a:p>
        </p:txBody>
      </p:sp>
      <p:sp>
        <p:nvSpPr>
          <p:cNvPr id="10" name="Platshållare för bildnummer 9">
            <a:extLst>
              <a:ext uri="{FF2B5EF4-FFF2-40B4-BE49-F238E27FC236}">
                <a16:creationId xmlns:a16="http://schemas.microsoft.com/office/drawing/2014/main" id="{9F811577-0A6B-4206-943D-B17C27DA5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26001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36519" y="620688"/>
            <a:ext cx="10697507" cy="5256584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D01169D8-DFB3-44DE-B5BC-1E5C0F731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87C86-792F-2A4D-BB74-96A2B50BC1A4}" type="datetime1">
              <a:rPr lang="en-US" noProof="0" smtClean="0"/>
              <a:t>9/11/24</a:t>
            </a:fld>
            <a:endParaRPr lang="en-GB" noProof="0"/>
          </a:p>
        </p:txBody>
      </p:sp>
      <p:sp>
        <p:nvSpPr>
          <p:cNvPr id="7" name="Platshållare för sidfot 6">
            <a:extLst>
              <a:ext uri="{FF2B5EF4-FFF2-40B4-BE49-F238E27FC236}">
                <a16:creationId xmlns:a16="http://schemas.microsoft.com/office/drawing/2014/main" id="{0748E962-572D-4800-A4D7-46D2713E0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CoPAL: Conformal Prediction for Active Learning with Application to Remaining Useful Life Estimation in Predictive Maintenance</a:t>
            </a:r>
            <a:endParaRPr lang="en-US" dirty="0"/>
          </a:p>
        </p:txBody>
      </p:sp>
      <p:sp>
        <p:nvSpPr>
          <p:cNvPr id="8" name="Platshållare för bildnummer 7">
            <a:extLst>
              <a:ext uri="{FF2B5EF4-FFF2-40B4-BE49-F238E27FC236}">
                <a16:creationId xmlns:a16="http://schemas.microsoft.com/office/drawing/2014/main" id="{FB5369E9-821C-40AB-B6B0-71FEF67AE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20863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 hidden="1">
            <a:extLst>
              <a:ext uri="{FF2B5EF4-FFF2-40B4-BE49-F238E27FC236}">
                <a16:creationId xmlns:a16="http://schemas.microsoft.com/office/drawing/2014/main" id="{20AC370F-3234-4152-894F-485170C285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sz="1800" dirty="0">
                <a:effectLst/>
                <a:latin typeface="Calibri" panose="020F0502020204030204" pitchFamily="34" charset="0"/>
              </a:rPr>
              <a:t>Blank layout page</a:t>
            </a:r>
            <a:endParaRPr lang="sv-SE" dirty="0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3547C60-D8C8-4A70-999B-0A579ABA8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84A74-2A18-DA4D-8038-0587840FA7A3}" type="datetime1">
              <a:rPr lang="en-US" noProof="0" smtClean="0"/>
              <a:t>9/11/24</a:t>
            </a:fld>
            <a:endParaRPr lang="en-GB" noProof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D704B980-FBC2-4F92-B9A4-1C13D6515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CoPAL: Conformal Prediction for Active Learning with Application to Remaining Useful Life Estimation in Predictive Maintenance</a:t>
            </a:r>
            <a:endParaRPr lang="en-US" dirty="0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7A8C43B-5995-4840-8719-314D52812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09058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B350924D-120F-4541-8499-21D99ECFDC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19" b="19186"/>
          <a:stretch/>
        </p:blipFill>
        <p:spPr>
          <a:xfrm>
            <a:off x="2431921" y="954000"/>
            <a:ext cx="9756000" cy="5903999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344000" y="2437200"/>
            <a:ext cx="8841600" cy="1425600"/>
          </a:xfrm>
          <a:prstGeom prst="rect">
            <a:avLst/>
          </a:prstGeom>
        </p:spPr>
        <p:txBody>
          <a:bodyPr lIns="72000" tIns="36000" rIns="72000" bIns="36000" anchor="ctr" anchorCtr="0">
            <a:noAutofit/>
          </a:bodyPr>
          <a:lstStyle>
            <a:lvl1pPr algn="l">
              <a:defRPr sz="4700" b="0"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44000" y="3859200"/>
            <a:ext cx="8841600" cy="116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3867"/>
              </a:lnSpc>
              <a:spcBef>
                <a:spcPts val="640"/>
              </a:spcBef>
              <a:buNone/>
              <a:defRPr sz="2400">
                <a:solidFill>
                  <a:schemeClr val="bg1"/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292298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three p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344000" y="1604797"/>
            <a:ext cx="8841600" cy="1425600"/>
          </a:xfrm>
          <a:prstGeom prst="rect">
            <a:avLst/>
          </a:prstGeom>
        </p:spPr>
        <p:txBody>
          <a:bodyPr lIns="72000" tIns="36000" rIns="72000" bIns="36000" anchor="ctr" anchorCtr="0">
            <a:noAutofit/>
          </a:bodyPr>
          <a:lstStyle>
            <a:lvl1pPr algn="l">
              <a:defRPr sz="4700" b="0"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44000" y="3026797"/>
            <a:ext cx="8841600" cy="116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3867"/>
              </a:lnSpc>
              <a:spcBef>
                <a:spcPts val="640"/>
              </a:spcBef>
              <a:buNone/>
              <a:defRPr sz="2400">
                <a:solidFill>
                  <a:schemeClr val="bg1"/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E4649F-EE90-4BB6-83BB-8FA662D4CC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44085" y="4228779"/>
            <a:ext cx="8841316" cy="116628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>
              <a:defRPr sz="2667"/>
            </a:lvl2pPr>
            <a:lvl3pPr>
              <a:defRPr sz="2667"/>
            </a:lvl3pPr>
            <a:lvl4pPr>
              <a:defRPr sz="2667"/>
            </a:lvl4pPr>
            <a:lvl5pPr>
              <a:defRPr sz="2667"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14" name="Platshållare för datum 13">
            <a:extLst>
              <a:ext uri="{FF2B5EF4-FFF2-40B4-BE49-F238E27FC236}">
                <a16:creationId xmlns:a16="http://schemas.microsoft.com/office/drawing/2014/main" id="{B4DB8ACC-B422-4480-9A12-41380C3B8AB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642B3D14-23E4-114E-AF9B-6E50277C0912}" type="datetime1">
              <a:rPr lang="en-US" noProof="0" smtClean="0"/>
              <a:t>9/11/24</a:t>
            </a:fld>
            <a:endParaRPr lang="en-GB" noProof="0"/>
          </a:p>
        </p:txBody>
      </p:sp>
      <p:sp>
        <p:nvSpPr>
          <p:cNvPr id="15" name="Platshållare för sidfot 14">
            <a:extLst>
              <a:ext uri="{FF2B5EF4-FFF2-40B4-BE49-F238E27FC236}">
                <a16:creationId xmlns:a16="http://schemas.microsoft.com/office/drawing/2014/main" id="{5469BC3A-510E-4556-8047-BD5B242EE39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CoPAL: Conformal Prediction for Active Learning with Application to Remaining Useful Life Estimation in Predictive Maintenance</a:t>
            </a:r>
          </a:p>
        </p:txBody>
      </p:sp>
      <p:sp>
        <p:nvSpPr>
          <p:cNvPr id="16" name="Platshållare för bildnummer 15">
            <a:extLst>
              <a:ext uri="{FF2B5EF4-FFF2-40B4-BE49-F238E27FC236}">
                <a16:creationId xmlns:a16="http://schemas.microsoft.com/office/drawing/2014/main" id="{A5DE96C7-B4D8-41E2-B21B-240A52CAD6F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00B66ED-EE6C-4E7E-848D-94DB84BF311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13295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aption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67408" y="404664"/>
            <a:ext cx="10657184" cy="795600"/>
          </a:xfrm>
          <a:prstGeom prst="rect">
            <a:avLst/>
          </a:prstGeom>
        </p:spPr>
        <p:txBody>
          <a:bodyPr anchor="t" anchorCtr="0"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67408" y="1268664"/>
            <a:ext cx="10657184" cy="4392584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3" name="Platshållare för datum 12">
            <a:extLst>
              <a:ext uri="{FF2B5EF4-FFF2-40B4-BE49-F238E27FC236}">
                <a16:creationId xmlns:a16="http://schemas.microsoft.com/office/drawing/2014/main" id="{EA6A9F15-C0BA-41E4-9F9F-2D6490281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D1ADB-6A8A-9145-9975-0680FE5A4CA2}" type="datetime1">
              <a:rPr lang="en-US" noProof="0" smtClean="0"/>
              <a:t>9/11/24</a:t>
            </a:fld>
            <a:endParaRPr lang="en-GB" noProof="0"/>
          </a:p>
        </p:txBody>
      </p:sp>
      <p:sp>
        <p:nvSpPr>
          <p:cNvPr id="14" name="Platshållare för sidfot 13">
            <a:extLst>
              <a:ext uri="{FF2B5EF4-FFF2-40B4-BE49-F238E27FC236}">
                <a16:creationId xmlns:a16="http://schemas.microsoft.com/office/drawing/2014/main" id="{1E86CEA9-3DA4-401E-A774-7CA1FABA9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CoPAL: Conformal Prediction for Active Learning with Application to Remaining Useful Life Estimation in Predictive Maintenance</a:t>
            </a:r>
          </a:p>
        </p:txBody>
      </p:sp>
      <p:sp>
        <p:nvSpPr>
          <p:cNvPr id="15" name="Platshållare för bildnummer 14">
            <a:extLst>
              <a:ext uri="{FF2B5EF4-FFF2-40B4-BE49-F238E27FC236}">
                <a16:creationId xmlns:a16="http://schemas.microsoft.com/office/drawing/2014/main" id="{74F94F0E-8ACE-4AA9-9AD3-9475BF069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5062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three p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344000" y="1604797"/>
            <a:ext cx="8841600" cy="1425600"/>
          </a:xfrm>
          <a:prstGeom prst="rect">
            <a:avLst/>
          </a:prstGeom>
        </p:spPr>
        <p:txBody>
          <a:bodyPr lIns="72000" tIns="36000" rIns="72000" bIns="36000" anchor="ctr" anchorCtr="0">
            <a:noAutofit/>
          </a:bodyPr>
          <a:lstStyle>
            <a:lvl1pPr algn="l">
              <a:defRPr sz="4700" b="0"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44000" y="3026797"/>
            <a:ext cx="8841600" cy="116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3867"/>
              </a:lnSpc>
              <a:spcBef>
                <a:spcPts val="640"/>
              </a:spcBef>
              <a:buNone/>
              <a:defRPr sz="2400">
                <a:solidFill>
                  <a:schemeClr val="accent1"/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E4649F-EE90-4BB6-83BB-8FA662D4CC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44085" y="4228779"/>
            <a:ext cx="8841316" cy="116628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>
              <a:defRPr sz="2667"/>
            </a:lvl2pPr>
            <a:lvl3pPr>
              <a:defRPr sz="2667"/>
            </a:lvl3pPr>
            <a:lvl4pPr>
              <a:defRPr sz="2667"/>
            </a:lvl4pPr>
            <a:lvl5pPr>
              <a:defRPr sz="2667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latshållare för datum 10">
            <a:extLst>
              <a:ext uri="{FF2B5EF4-FFF2-40B4-BE49-F238E27FC236}">
                <a16:creationId xmlns:a16="http://schemas.microsoft.com/office/drawing/2014/main" id="{37B98AF1-DCF0-44BC-A7E8-5D0DA11F853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10755A2-6378-DA4A-967E-EBACA0BE5921}" type="datetime1">
              <a:rPr lang="en-US" noProof="0" smtClean="0"/>
              <a:t>9/11/24</a:t>
            </a:fld>
            <a:endParaRPr lang="en-GB" noProof="0"/>
          </a:p>
        </p:txBody>
      </p:sp>
      <p:sp>
        <p:nvSpPr>
          <p:cNvPr id="12" name="Platshållare för sidfot 11">
            <a:extLst>
              <a:ext uri="{FF2B5EF4-FFF2-40B4-BE49-F238E27FC236}">
                <a16:creationId xmlns:a16="http://schemas.microsoft.com/office/drawing/2014/main" id="{C1BEC921-7BCF-4AC5-85FC-75A564138EB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CoPAL: Conformal Prediction for Active Learning with Application to Remaining Useful Life Estimation in Predictive Maintenance</a:t>
            </a:r>
            <a:endParaRPr lang="en-US" dirty="0"/>
          </a:p>
        </p:txBody>
      </p:sp>
      <p:sp>
        <p:nvSpPr>
          <p:cNvPr id="13" name="Platshållare för bildnummer 12">
            <a:extLst>
              <a:ext uri="{FF2B5EF4-FFF2-40B4-BE49-F238E27FC236}">
                <a16:creationId xmlns:a16="http://schemas.microsoft.com/office/drawing/2014/main" id="{4C9396D5-4AA7-4A1A-A86F-9A344F25A45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00B66ED-EE6C-4E7E-848D-94DB84BF311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77615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67407" y="404664"/>
            <a:ext cx="10599253" cy="795600"/>
          </a:xfrm>
          <a:prstGeom prst="rect">
            <a:avLst/>
          </a:prstGeom>
        </p:spPr>
        <p:txBody>
          <a:bodyPr anchor="t" anchorCtr="0"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67408" y="1268664"/>
            <a:ext cx="5112568" cy="432057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1867"/>
            </a:lvl2pPr>
            <a:lvl3pPr>
              <a:defRPr sz="1333"/>
            </a:lvl3pPr>
            <a:lvl4pPr>
              <a:defRPr sz="1067"/>
            </a:lvl4pPr>
            <a:lvl5pPr>
              <a:defRPr sz="10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066939" y="1268664"/>
            <a:ext cx="5357653" cy="432057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1867"/>
            </a:lvl2pPr>
            <a:lvl3pPr>
              <a:defRPr sz="1333"/>
            </a:lvl3pPr>
            <a:lvl4pPr>
              <a:defRPr sz="1067"/>
            </a:lvl4pPr>
            <a:lvl5pPr>
              <a:defRPr sz="10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8" name="Platshållare för datum 7">
            <a:extLst>
              <a:ext uri="{FF2B5EF4-FFF2-40B4-BE49-F238E27FC236}">
                <a16:creationId xmlns:a16="http://schemas.microsoft.com/office/drawing/2014/main" id="{C237CFD2-A0F6-44B0-B6AA-5286C8257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C4799-813B-2241-B675-7F4CA95CE41E}" type="datetime1">
              <a:rPr lang="en-US" noProof="0" smtClean="0"/>
              <a:t>9/11/24</a:t>
            </a:fld>
            <a:endParaRPr lang="en-GB" noProof="0"/>
          </a:p>
        </p:txBody>
      </p:sp>
      <p:sp>
        <p:nvSpPr>
          <p:cNvPr id="9" name="Platshållare för sidfot 8">
            <a:extLst>
              <a:ext uri="{FF2B5EF4-FFF2-40B4-BE49-F238E27FC236}">
                <a16:creationId xmlns:a16="http://schemas.microsoft.com/office/drawing/2014/main" id="{FBC30481-A838-48D3-A8DF-FA597FA53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CoPAL: Conformal Prediction for Active Learning with Application to Remaining Useful Life Estimation in Predictive Maintenance</a:t>
            </a:r>
          </a:p>
        </p:txBody>
      </p:sp>
      <p:sp>
        <p:nvSpPr>
          <p:cNvPr id="10" name="Platshållare för bildnummer 9">
            <a:extLst>
              <a:ext uri="{FF2B5EF4-FFF2-40B4-BE49-F238E27FC236}">
                <a16:creationId xmlns:a16="http://schemas.microsoft.com/office/drawing/2014/main" id="{A213393E-EEEF-402E-87BB-73F8268E8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32631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aption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67408" y="404664"/>
            <a:ext cx="10657184" cy="795600"/>
          </a:xfrm>
          <a:prstGeom prst="rect">
            <a:avLst/>
          </a:prstGeom>
        </p:spPr>
        <p:txBody>
          <a:bodyPr anchor="t" anchorCtr="0"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67408" y="1268664"/>
            <a:ext cx="10657184" cy="4320576"/>
          </a:xfrm>
          <a:prstGeom prst="rect">
            <a:avLst/>
          </a:prstGeom>
        </p:spPr>
        <p:txBody>
          <a:bodyPr/>
          <a:lstStyle>
            <a:lvl1pPr marL="2117" indent="-2117">
              <a:lnSpc>
                <a:spcPts val="3467"/>
              </a:lnSpc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latshållare för datum 9">
            <a:extLst>
              <a:ext uri="{FF2B5EF4-FFF2-40B4-BE49-F238E27FC236}">
                <a16:creationId xmlns:a16="http://schemas.microsoft.com/office/drawing/2014/main" id="{EA93ED39-97C0-4517-AE46-3C5FF55E3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0F38F-1B20-B846-BAA2-2445396E22DE}" type="datetime1">
              <a:rPr lang="en-US" noProof="0" smtClean="0"/>
              <a:t>9/11/24</a:t>
            </a:fld>
            <a:endParaRPr lang="en-GB" noProof="0"/>
          </a:p>
        </p:txBody>
      </p:sp>
      <p:sp>
        <p:nvSpPr>
          <p:cNvPr id="11" name="Platshållare för sidfot 10">
            <a:extLst>
              <a:ext uri="{FF2B5EF4-FFF2-40B4-BE49-F238E27FC236}">
                <a16:creationId xmlns:a16="http://schemas.microsoft.com/office/drawing/2014/main" id="{3A610901-F37E-45D6-AE26-2763E0E43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CoPAL: Conformal Prediction for Active Learning with Application to Remaining Useful Life Estimation in Predictive Maintenance</a:t>
            </a:r>
          </a:p>
        </p:txBody>
      </p:sp>
      <p:sp>
        <p:nvSpPr>
          <p:cNvPr id="12" name="Platshållare för bildnummer 11">
            <a:extLst>
              <a:ext uri="{FF2B5EF4-FFF2-40B4-BE49-F238E27FC236}">
                <a16:creationId xmlns:a16="http://schemas.microsoft.com/office/drawing/2014/main" id="{8105689F-46F3-4834-A934-8DBDC4101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40603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67408" y="404664"/>
            <a:ext cx="6254400" cy="795600"/>
          </a:xfrm>
          <a:prstGeom prst="rect">
            <a:avLst/>
          </a:prstGeom>
        </p:spPr>
        <p:txBody>
          <a:bodyPr anchor="t" anchorCtr="0"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767408" y="1268664"/>
            <a:ext cx="6254400" cy="432057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7204208" y="422664"/>
            <a:ext cx="4080000" cy="516657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8" name="Platshållare för datum 7">
            <a:extLst>
              <a:ext uri="{FF2B5EF4-FFF2-40B4-BE49-F238E27FC236}">
                <a16:creationId xmlns:a16="http://schemas.microsoft.com/office/drawing/2014/main" id="{D53418CE-9959-416C-88F8-199090335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BE806-1654-A644-BAAB-98706AA52786}" type="datetime1">
              <a:rPr lang="en-US" noProof="0" smtClean="0"/>
              <a:t>9/11/24</a:t>
            </a:fld>
            <a:endParaRPr lang="en-GB" noProof="0"/>
          </a:p>
        </p:txBody>
      </p:sp>
      <p:sp>
        <p:nvSpPr>
          <p:cNvPr id="9" name="Platshållare för sidfot 8">
            <a:extLst>
              <a:ext uri="{FF2B5EF4-FFF2-40B4-BE49-F238E27FC236}">
                <a16:creationId xmlns:a16="http://schemas.microsoft.com/office/drawing/2014/main" id="{2C09F63C-4E37-41DF-B9BA-AF54645C3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CoPAL: Conformal Prediction for Active Learning with Application to Remaining Useful Life Estimation in Predictive Maintenance</a:t>
            </a:r>
          </a:p>
        </p:txBody>
      </p:sp>
      <p:sp>
        <p:nvSpPr>
          <p:cNvPr id="10" name="Platshållare för bildnummer 9">
            <a:extLst>
              <a:ext uri="{FF2B5EF4-FFF2-40B4-BE49-F238E27FC236}">
                <a16:creationId xmlns:a16="http://schemas.microsoft.com/office/drawing/2014/main" id="{9F5EBEBF-F129-47C6-8F1A-067C5C18B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9145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67408" y="404664"/>
            <a:ext cx="10657184" cy="5184576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AE1EFA97-C250-475D-A23D-738E53BC1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EFC8C-7827-B243-B8C2-8220B39F3FC1}" type="datetime1">
              <a:rPr lang="en-US" noProof="0" smtClean="0"/>
              <a:t>9/11/24</a:t>
            </a:fld>
            <a:endParaRPr lang="en-GB" noProof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F87D9141-990C-4C04-94BE-7128A7140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CoPAL: Conformal Prediction for Active Learning with Application to Remaining Useful Life Estimation in Predictive Maintenance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23BF655-7719-418D-85F3-2E6725FBD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71941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 hidden="1">
            <a:extLst>
              <a:ext uri="{FF2B5EF4-FFF2-40B4-BE49-F238E27FC236}">
                <a16:creationId xmlns:a16="http://schemas.microsoft.com/office/drawing/2014/main" id="{B3E8D811-1B09-40A6-A684-794189B89C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sz="1800" dirty="0">
                <a:effectLst/>
                <a:latin typeface="Calibri" panose="020F0502020204030204" pitchFamily="34" charset="0"/>
              </a:rPr>
              <a:t>Blank layout page</a:t>
            </a:r>
            <a:endParaRPr lang="sv-SE" dirty="0"/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56C899EB-1B77-493C-801A-CC35970EF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E9244-DD59-EE48-9411-14A24BEDB5D2}" type="datetime1">
              <a:rPr lang="en-US" noProof="0" smtClean="0"/>
              <a:t>9/11/24</a:t>
            </a:fld>
            <a:endParaRPr lang="en-GB" noProof="0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27FA9BB0-E1FD-4358-92E5-F7C852C90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CoPAL: Conformal Prediction for Active Learning with Application to Remaining Useful Life Estimation in Predictive Maintenance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0267DDA0-D4AD-4291-B366-AD2BA8440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01119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2FBBB63D-B9B4-4C99-A1DA-82D4C16680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" r="2746" b="22416"/>
          <a:stretch/>
        </p:blipFill>
        <p:spPr>
          <a:xfrm>
            <a:off x="3552000" y="476672"/>
            <a:ext cx="8640000" cy="637200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344000" y="2437200"/>
            <a:ext cx="8841600" cy="14256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700" b="0"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44000" y="3859200"/>
            <a:ext cx="8841600" cy="1166400"/>
          </a:xfrm>
        </p:spPr>
        <p:txBody>
          <a:bodyPr>
            <a:normAutofit/>
          </a:bodyPr>
          <a:lstStyle>
            <a:lvl1pPr marL="0" indent="0" algn="l">
              <a:lnSpc>
                <a:spcPts val="3867"/>
              </a:lnSpc>
              <a:spcBef>
                <a:spcPts val="640"/>
              </a:spcBef>
              <a:buNone/>
              <a:defRPr sz="2400">
                <a:solidFill>
                  <a:schemeClr val="bg1"/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122696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three p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344000" y="1604797"/>
            <a:ext cx="8841600" cy="1425600"/>
          </a:xfrm>
          <a:prstGeom prst="rect">
            <a:avLst/>
          </a:prstGeom>
        </p:spPr>
        <p:txBody>
          <a:bodyPr lIns="72000" tIns="36000" rIns="72000" bIns="36000" anchor="ctr" anchorCtr="0">
            <a:noAutofit/>
          </a:bodyPr>
          <a:lstStyle>
            <a:lvl1pPr algn="l">
              <a:defRPr sz="4700" b="0"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44000" y="3026797"/>
            <a:ext cx="8841600" cy="116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3867"/>
              </a:lnSpc>
              <a:spcBef>
                <a:spcPts val="640"/>
              </a:spcBef>
              <a:buNone/>
              <a:defRPr sz="2400">
                <a:solidFill>
                  <a:schemeClr val="bg1"/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E4649F-EE90-4BB6-83BB-8FA662D4CC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44085" y="4228779"/>
            <a:ext cx="8841316" cy="116628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>
              <a:defRPr sz="2667"/>
            </a:lvl2pPr>
            <a:lvl3pPr>
              <a:defRPr sz="2667"/>
            </a:lvl3pPr>
            <a:lvl4pPr>
              <a:defRPr sz="2667"/>
            </a:lvl4pPr>
            <a:lvl5pPr>
              <a:defRPr sz="2667"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7477145-A052-421A-850A-FB3FD2CF10F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6D9969C-D5D7-D74C-9205-19DA0B3E4D94}" type="datetime1">
              <a:rPr lang="en-US" noProof="0" smtClean="0"/>
              <a:t>9/11/24</a:t>
            </a:fld>
            <a:endParaRPr lang="en-GB" noProof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FE575810-DFD3-418A-8764-A3F594BCC50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CoPAL: Conformal Prediction for Active Learning with Application to Remaining Useful Life Estimation in Predictive Maintenance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225752B0-EC63-48B3-A8E7-E89757EA0E4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00B66ED-EE6C-4E7E-848D-94DB84BF311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5283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aption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67408" y="404664"/>
            <a:ext cx="10657184" cy="795600"/>
          </a:xfrm>
          <a:prstGeom prst="rect">
            <a:avLst/>
          </a:prstGeom>
        </p:spPr>
        <p:txBody>
          <a:bodyPr anchor="t" anchorCtr="0"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67408" y="1268664"/>
            <a:ext cx="10657184" cy="4320576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7BBA7E9-82CC-42E6-B5F9-4B1EE73EC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B1987-AE06-274F-993B-8B9F29617472}" type="datetime1">
              <a:rPr lang="en-US" noProof="0" smtClean="0"/>
              <a:t>9/11/24</a:t>
            </a:fld>
            <a:endParaRPr lang="en-GB" noProof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2512D7AF-7E11-4AAF-A7CA-1AABE307D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CoPAL: Conformal Prediction for Active Learning with Application to Remaining Useful Life Estimation in Predictive Maintenance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11C02B3-53D2-4636-A222-D8243777D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62565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67408" y="404664"/>
            <a:ext cx="10657184" cy="795600"/>
          </a:xfrm>
          <a:prstGeom prst="rect">
            <a:avLst/>
          </a:prstGeom>
        </p:spPr>
        <p:txBody>
          <a:bodyPr anchor="t" anchorCtr="0"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DB1874E8-CD8D-4477-AB34-39AE347E1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7408" y="1268664"/>
            <a:ext cx="5112568" cy="432057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1867"/>
            </a:lvl2pPr>
            <a:lvl3pPr>
              <a:defRPr sz="1333"/>
            </a:lvl3pPr>
            <a:lvl4pPr>
              <a:defRPr sz="1067"/>
            </a:lvl4pPr>
            <a:lvl5pPr>
              <a:defRPr sz="10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2" name="Platshållare för innehåll 3">
            <a:extLst>
              <a:ext uri="{FF2B5EF4-FFF2-40B4-BE49-F238E27FC236}">
                <a16:creationId xmlns:a16="http://schemas.microsoft.com/office/drawing/2014/main" id="{AEB0D2F4-9137-4388-AA9F-99A084B63B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66939" y="1268664"/>
            <a:ext cx="5357653" cy="432057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1867"/>
            </a:lvl2pPr>
            <a:lvl3pPr>
              <a:defRPr sz="1333"/>
            </a:lvl3pPr>
            <a:lvl4pPr>
              <a:defRPr sz="1067"/>
            </a:lvl4pPr>
            <a:lvl5pPr>
              <a:defRPr sz="10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0A9B70A2-F404-4628-AB5A-1B6592538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9F7A9-5A1A-B949-B2A3-64A3AAF57C5C}" type="datetime1">
              <a:rPr lang="en-US" noProof="0" smtClean="0"/>
              <a:t>9/11/24</a:t>
            </a:fld>
            <a:endParaRPr lang="en-GB" noProof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DA296F6-1EF3-4A44-AE9E-57573182D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CoPAL: Conformal Prediction for Active Learning with Application to Remaining Useful Life Estimation in Predictive Maintenance</a:t>
            </a:r>
          </a:p>
        </p:txBody>
      </p:sp>
      <p:sp>
        <p:nvSpPr>
          <p:cNvPr id="8" name="Platshållare för bildnummer 7">
            <a:extLst>
              <a:ext uri="{FF2B5EF4-FFF2-40B4-BE49-F238E27FC236}">
                <a16:creationId xmlns:a16="http://schemas.microsoft.com/office/drawing/2014/main" id="{CF13435F-05FD-4477-9042-703026F78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30411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aption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67408" y="404664"/>
            <a:ext cx="10657184" cy="795600"/>
          </a:xfrm>
          <a:prstGeom prst="rect">
            <a:avLst/>
          </a:prstGeom>
        </p:spPr>
        <p:txBody>
          <a:bodyPr anchor="t" anchorCtr="0"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67408" y="1268664"/>
            <a:ext cx="10657184" cy="4320576"/>
          </a:xfrm>
          <a:prstGeom prst="rect">
            <a:avLst/>
          </a:prstGeom>
        </p:spPr>
        <p:txBody>
          <a:bodyPr/>
          <a:lstStyle>
            <a:lvl1pPr marL="2117" indent="-2117">
              <a:lnSpc>
                <a:spcPts val="3467"/>
              </a:lnSpc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19C58DE-F91C-4B58-8316-500239B67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00ACA-0107-E64C-8801-8076F2BBE2C9}" type="datetime1">
              <a:rPr lang="en-US" noProof="0" smtClean="0"/>
              <a:t>9/11/24</a:t>
            </a:fld>
            <a:endParaRPr lang="en-GB" noProof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FA008C1-FD9B-463C-906C-9E953382C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CoPAL: Conformal Prediction for Active Learning with Application to Remaining Useful Life Estimation in Predictive Maintenance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2168477-52B0-4A2D-85C3-E6C1D597D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4055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67408" y="620688"/>
            <a:ext cx="10657184" cy="795600"/>
          </a:xfrm>
          <a:prstGeom prst="rect">
            <a:avLst/>
          </a:prstGeom>
        </p:spPr>
        <p:txBody>
          <a:bodyPr anchor="t" anchorCtr="0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67408" y="1484688"/>
            <a:ext cx="10657184" cy="4320576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D5840849-D6CE-4422-942C-F20D4F9C0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73DA2-F5CB-4A46-B7CB-749DC98536B6}" type="datetime1">
              <a:rPr lang="en-US" noProof="0" smtClean="0"/>
              <a:t>9/11/24</a:t>
            </a:fld>
            <a:endParaRPr lang="en-GB" noProof="0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33EA6B1E-1BB7-4AD5-A566-F6D429031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CoPAL: Conformal Prediction for Active Learning with Application to Remaining Useful Life Estimation in Predictive Maintenance</a:t>
            </a:r>
            <a:endParaRPr lang="en-US" dirty="0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40B9346F-2EFC-40F6-9E50-179582822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62753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67408" y="404664"/>
            <a:ext cx="6254400" cy="795600"/>
          </a:xfrm>
          <a:prstGeom prst="rect">
            <a:avLst/>
          </a:prstGeom>
        </p:spPr>
        <p:txBody>
          <a:bodyPr anchor="t" anchorCtr="0"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767408" y="1268664"/>
            <a:ext cx="6254400" cy="432057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7204208" y="422664"/>
            <a:ext cx="4080000" cy="516657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DA92919-E421-4324-9FFE-D0FA2CB06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4FAC0-93D1-F440-A0D3-6E9ABAC03C1E}" type="datetime1">
              <a:rPr lang="en-US" noProof="0" smtClean="0"/>
              <a:t>9/11/24</a:t>
            </a:fld>
            <a:endParaRPr lang="en-GB" noProof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8871409-5FD8-4B30-8DC5-0B21015BA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CoPAL: Conformal Prediction for Active Learning with Application to Remaining Useful Life Estimation in Predictive Maintenance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15D3FCCC-E456-4BE9-ABD3-C62C6054B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57135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67408" y="404664"/>
            <a:ext cx="10657184" cy="5184576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6" name="Platshållare för datum 5">
            <a:extLst>
              <a:ext uri="{FF2B5EF4-FFF2-40B4-BE49-F238E27FC236}">
                <a16:creationId xmlns:a16="http://schemas.microsoft.com/office/drawing/2014/main" id="{BA0872AB-182B-472C-ADBD-7404FFF9B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AF538-D555-AC4A-BD79-66EBBEA3D36D}" type="datetime1">
              <a:rPr lang="en-US" noProof="0" smtClean="0"/>
              <a:t>9/11/24</a:t>
            </a:fld>
            <a:endParaRPr lang="en-GB" noProof="0"/>
          </a:p>
        </p:txBody>
      </p:sp>
      <p:sp>
        <p:nvSpPr>
          <p:cNvPr id="7" name="Platshållare för sidfot 6">
            <a:extLst>
              <a:ext uri="{FF2B5EF4-FFF2-40B4-BE49-F238E27FC236}">
                <a16:creationId xmlns:a16="http://schemas.microsoft.com/office/drawing/2014/main" id="{CB833976-CC25-4671-9881-293853BBD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CoPAL: Conformal Prediction for Active Learning with Application to Remaining Useful Life Estimation in Predictive Maintenance</a:t>
            </a:r>
          </a:p>
        </p:txBody>
      </p:sp>
      <p:sp>
        <p:nvSpPr>
          <p:cNvPr id="8" name="Platshållare för bildnummer 7">
            <a:extLst>
              <a:ext uri="{FF2B5EF4-FFF2-40B4-BE49-F238E27FC236}">
                <a16:creationId xmlns:a16="http://schemas.microsoft.com/office/drawing/2014/main" id="{21D45E4F-E2BD-4B30-BDF7-1DAD5230F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38446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 hidden="1">
            <a:extLst>
              <a:ext uri="{FF2B5EF4-FFF2-40B4-BE49-F238E27FC236}">
                <a16:creationId xmlns:a16="http://schemas.microsoft.com/office/drawing/2014/main" id="{6B25D542-6692-4905-AF75-62F23BEC13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sz="1800" dirty="0">
                <a:effectLst/>
                <a:latin typeface="Calibri" panose="020F0502020204030204" pitchFamily="34" charset="0"/>
              </a:rPr>
              <a:t>Blank layout page</a:t>
            </a:r>
            <a:endParaRPr lang="sv-SE" dirty="0"/>
          </a:p>
        </p:txBody>
      </p:sp>
      <p:sp>
        <p:nvSpPr>
          <p:cNvPr id="8" name="Platshållare för datum 7">
            <a:extLst>
              <a:ext uri="{FF2B5EF4-FFF2-40B4-BE49-F238E27FC236}">
                <a16:creationId xmlns:a16="http://schemas.microsoft.com/office/drawing/2014/main" id="{86B1059F-99D5-4531-B796-5203C716C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AA1C6-6620-8348-9888-878972C1CED1}" type="datetime1">
              <a:rPr lang="en-US" noProof="0" smtClean="0"/>
              <a:t>9/11/24</a:t>
            </a:fld>
            <a:endParaRPr lang="en-GB" noProof="0"/>
          </a:p>
        </p:txBody>
      </p:sp>
      <p:sp>
        <p:nvSpPr>
          <p:cNvPr id="9" name="Platshållare för sidfot 8">
            <a:extLst>
              <a:ext uri="{FF2B5EF4-FFF2-40B4-BE49-F238E27FC236}">
                <a16:creationId xmlns:a16="http://schemas.microsoft.com/office/drawing/2014/main" id="{1423A9BF-C3ED-4571-BE82-2D360D3DB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CoPAL: Conformal Prediction for Active Learning with Application to Remaining Useful Life Estimation in Predictive Maintenance</a:t>
            </a:r>
          </a:p>
        </p:txBody>
      </p:sp>
      <p:sp>
        <p:nvSpPr>
          <p:cNvPr id="10" name="Platshållare för bildnummer 9">
            <a:extLst>
              <a:ext uri="{FF2B5EF4-FFF2-40B4-BE49-F238E27FC236}">
                <a16:creationId xmlns:a16="http://schemas.microsoft.com/office/drawing/2014/main" id="{B1018F30-403F-4134-B688-AEAC96C31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1832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67407" y="620688"/>
            <a:ext cx="10666619" cy="795600"/>
          </a:xfrm>
          <a:prstGeom prst="rect">
            <a:avLst/>
          </a:prstGeom>
        </p:spPr>
        <p:txBody>
          <a:bodyPr anchor="t" anchorCtr="0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59600" y="1526400"/>
            <a:ext cx="5198400" cy="432057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1867"/>
            </a:lvl2pPr>
            <a:lvl3pPr>
              <a:defRPr sz="1333"/>
            </a:lvl3pPr>
            <a:lvl4pPr>
              <a:defRPr sz="1067"/>
            </a:lvl4pPr>
            <a:lvl5pPr>
              <a:defRPr sz="10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 hasCustomPrompt="1"/>
          </p:nvPr>
        </p:nvSpPr>
        <p:spPr>
          <a:xfrm>
            <a:off x="6195600" y="1526400"/>
            <a:ext cx="5198400" cy="432057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1867"/>
            </a:lvl2pPr>
            <a:lvl3pPr>
              <a:defRPr sz="1333"/>
            </a:lvl3pPr>
            <a:lvl4pPr>
              <a:defRPr sz="1067"/>
            </a:lvl4pPr>
            <a:lvl5pPr>
              <a:defRPr sz="10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	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8" name="Platshållare för datum 7">
            <a:extLst>
              <a:ext uri="{FF2B5EF4-FFF2-40B4-BE49-F238E27FC236}">
                <a16:creationId xmlns:a16="http://schemas.microsoft.com/office/drawing/2014/main" id="{2ED38748-C60D-47E5-A7B1-3A87870A0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4DB5E-199F-514D-B71B-EDDCC279EBFD}" type="datetime1">
              <a:rPr lang="en-US" noProof="0" smtClean="0"/>
              <a:t>9/11/24</a:t>
            </a:fld>
            <a:endParaRPr lang="en-GB" noProof="0"/>
          </a:p>
        </p:txBody>
      </p:sp>
      <p:sp>
        <p:nvSpPr>
          <p:cNvPr id="9" name="Platshållare för sidfot 8">
            <a:extLst>
              <a:ext uri="{FF2B5EF4-FFF2-40B4-BE49-F238E27FC236}">
                <a16:creationId xmlns:a16="http://schemas.microsoft.com/office/drawing/2014/main" id="{E3A8C15B-C94E-4BD9-AA36-24E1D9833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CoPAL: Conformal Prediction for Active Learning with Application to Remaining Useful Life Estimation in Predictive Maintenance</a:t>
            </a:r>
            <a:endParaRPr lang="en-US" dirty="0"/>
          </a:p>
        </p:txBody>
      </p:sp>
      <p:sp>
        <p:nvSpPr>
          <p:cNvPr id="10" name="Platshållare för bildnummer 9">
            <a:extLst>
              <a:ext uri="{FF2B5EF4-FFF2-40B4-BE49-F238E27FC236}">
                <a16:creationId xmlns:a16="http://schemas.microsoft.com/office/drawing/2014/main" id="{CD2B1A8B-4051-47FE-97E1-97376A3F9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6022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aption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67408" y="620688"/>
            <a:ext cx="10657184" cy="1087078"/>
          </a:xfrm>
          <a:prstGeom prst="rect">
            <a:avLst/>
          </a:prstGeom>
        </p:spPr>
        <p:txBody>
          <a:bodyPr anchor="t" anchorCtr="0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67408" y="1484688"/>
            <a:ext cx="10657184" cy="4392584"/>
          </a:xfrm>
          <a:prstGeom prst="rect">
            <a:avLst/>
          </a:prstGeom>
        </p:spPr>
        <p:txBody>
          <a:bodyPr/>
          <a:lstStyle>
            <a:lvl1pPr marL="2117" indent="-2117">
              <a:lnSpc>
                <a:spcPts val="3467"/>
              </a:lnSpc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A8D88548-D638-4529-9E26-6F2B2D621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56D75-DED4-8049-87F6-E23A881FF430}" type="datetime1">
              <a:rPr lang="en-US" noProof="0" smtClean="0"/>
              <a:t>9/11/24</a:t>
            </a:fld>
            <a:endParaRPr lang="en-GB" noProof="0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EF481914-33EC-4F79-8A2B-8C3545BB5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CoPAL: Conformal Prediction for Active Learning with Application to Remaining Useful Life Estimation in Predictive Maintenance</a:t>
            </a:r>
            <a:endParaRPr lang="en-US" dirty="0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5C9BE7F4-AFB6-422A-87DC-0FEAC6E5B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5211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67408" y="620688"/>
            <a:ext cx="6254400" cy="795600"/>
          </a:xfrm>
          <a:prstGeom prst="rect">
            <a:avLst/>
          </a:prstGeom>
        </p:spPr>
        <p:txBody>
          <a:bodyPr anchor="t" anchorCtr="0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767408" y="1484688"/>
            <a:ext cx="6254400" cy="439258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7204208" y="638688"/>
            <a:ext cx="4220384" cy="523858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0C667A3-D256-4DB4-BCB6-42084EC92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F64BC-AB5F-E54E-AC6D-2CCDB89508BB}" type="datetime1">
              <a:rPr lang="en-US" noProof="0" smtClean="0"/>
              <a:t>9/11/24</a:t>
            </a:fld>
            <a:endParaRPr lang="en-GB" noProof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B72E058-98B8-4BAD-8086-56D855A32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CoPAL: Conformal Prediction for Active Learning with Application to Remaining Useful Life Estimation in Predictive Maintenance</a:t>
            </a:r>
            <a:endParaRPr lang="en-US" dirty="0"/>
          </a:p>
        </p:txBody>
      </p:sp>
      <p:sp>
        <p:nvSpPr>
          <p:cNvPr id="10" name="Platshållare för bildnummer 9">
            <a:extLst>
              <a:ext uri="{FF2B5EF4-FFF2-40B4-BE49-F238E27FC236}">
                <a16:creationId xmlns:a16="http://schemas.microsoft.com/office/drawing/2014/main" id="{69877C16-A68C-420A-9DDC-14FA638AA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6551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67408" y="620688"/>
            <a:ext cx="10657184" cy="5256584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E5AF036A-A79C-4A67-9E5C-1CC70D7EC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E5B71-2693-6D4D-877C-10777F60D49C}" type="datetime1">
              <a:rPr lang="en-US" noProof="0" smtClean="0"/>
              <a:t>9/11/24</a:t>
            </a:fld>
            <a:endParaRPr lang="en-GB" noProof="0"/>
          </a:p>
        </p:txBody>
      </p:sp>
      <p:sp>
        <p:nvSpPr>
          <p:cNvPr id="7" name="Platshållare för sidfot 6">
            <a:extLst>
              <a:ext uri="{FF2B5EF4-FFF2-40B4-BE49-F238E27FC236}">
                <a16:creationId xmlns:a16="http://schemas.microsoft.com/office/drawing/2014/main" id="{9D038962-8934-4383-887E-E9EDE9D70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CoPAL: Conformal Prediction for Active Learning with Application to Remaining Useful Life Estimation in Predictive Maintenance</a:t>
            </a:r>
            <a:endParaRPr lang="en-US" dirty="0"/>
          </a:p>
        </p:txBody>
      </p:sp>
      <p:sp>
        <p:nvSpPr>
          <p:cNvPr id="8" name="Platshållare för bildnummer 7">
            <a:extLst>
              <a:ext uri="{FF2B5EF4-FFF2-40B4-BE49-F238E27FC236}">
                <a16:creationId xmlns:a16="http://schemas.microsoft.com/office/drawing/2014/main" id="{43E0F57A-29EA-46FE-B695-1ABE656CD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3329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 hidden="1">
            <a:extLst>
              <a:ext uri="{FF2B5EF4-FFF2-40B4-BE49-F238E27FC236}">
                <a16:creationId xmlns:a16="http://schemas.microsoft.com/office/drawing/2014/main" id="{D7557B7F-9EA8-4965-B052-0F2E7DDEFB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sz="1800" dirty="0">
                <a:effectLst/>
                <a:latin typeface="Calibri" panose="020F0502020204030204" pitchFamily="34" charset="0"/>
              </a:rPr>
              <a:t>Blank layout page</a:t>
            </a:r>
            <a:endParaRPr lang="sv-SE" dirty="0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1F9ED5A-6740-408A-8509-33D371E94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5F69B-4A7F-5D40-BAE2-D28019AC1D2B}" type="datetime1">
              <a:rPr lang="en-US" noProof="0" smtClean="0"/>
              <a:t>9/11/24</a:t>
            </a:fld>
            <a:endParaRPr lang="en-GB" noProof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00C6D7C2-A2FD-45E3-B559-E7D387C03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CoPAL: Conformal Prediction for Active Learning with Application to Remaining Useful Life Estimation in Predictive Maintenance</a:t>
            </a:r>
            <a:endParaRPr lang="en-US" dirty="0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CD5914AE-B64F-4D6D-BECE-5BFC59208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9938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BE0FFCA5-5015-4C9F-92F9-E068B8203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5" b="22383"/>
          <a:stretch/>
        </p:blipFill>
        <p:spPr>
          <a:xfrm>
            <a:off x="3552000" y="486000"/>
            <a:ext cx="8640000" cy="637200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344000" y="2437200"/>
            <a:ext cx="8841600" cy="1425600"/>
          </a:xfrm>
          <a:prstGeom prst="rect">
            <a:avLst/>
          </a:prstGeom>
        </p:spPr>
        <p:txBody>
          <a:bodyPr lIns="72000" tIns="36000" rIns="72000" bIns="36000" anchor="ctr" anchorCtr="0">
            <a:noAutofit/>
          </a:bodyPr>
          <a:lstStyle>
            <a:lvl1pPr algn="l">
              <a:defRPr sz="4700" b="0"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44000" y="3859200"/>
            <a:ext cx="8841600" cy="116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3867"/>
              </a:lnSpc>
              <a:spcBef>
                <a:spcPts val="640"/>
              </a:spcBef>
              <a:buNone/>
              <a:defRPr sz="2400">
                <a:solidFill>
                  <a:schemeClr val="accent1"/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37292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image" Target="../media/image2.sv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image" Target="../media/image6.svg"/><Relationship Id="rId5" Type="http://schemas.openxmlformats.org/officeDocument/2006/relationships/slideLayout" Target="../slideLayouts/slideLayout2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0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image" Target="../media/image6.svg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8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786875" y="620688"/>
            <a:ext cx="10561173" cy="795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idx="1"/>
          </p:nvPr>
        </p:nvSpPr>
        <p:spPr>
          <a:xfrm>
            <a:off x="768261" y="1526424"/>
            <a:ext cx="10598400" cy="431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pic>
        <p:nvPicPr>
          <p:cNvPr id="8" name="Bild 2" descr="Logotype Stockholm university.">
            <a:extLst>
              <a:ext uri="{FF2B5EF4-FFF2-40B4-BE49-F238E27FC236}">
                <a16:creationId xmlns:a16="http://schemas.microsoft.com/office/drawing/2014/main" id="{0C18FF19-3490-4E37-8970-A0D928D9808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88000" y="5994000"/>
            <a:ext cx="1831869" cy="576000"/>
          </a:xfrm>
          <a:prstGeom prst="rect">
            <a:avLst/>
          </a:prstGeom>
        </p:spPr>
      </p:pic>
      <p:sp>
        <p:nvSpPr>
          <p:cNvPr id="15" name="Platshållare för datum 3">
            <a:extLst>
              <a:ext uri="{FF2B5EF4-FFF2-40B4-BE49-F238E27FC236}">
                <a16:creationId xmlns:a16="http://schemas.microsoft.com/office/drawing/2014/main" id="{D71ABA4B-5E68-4B77-BE95-378798831D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20000" y="6282000"/>
            <a:ext cx="936000" cy="28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 kern="1200" smtClean="0">
                <a:solidFill>
                  <a:schemeClr val="accent1"/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defRPr>
            </a:lvl1pPr>
          </a:lstStyle>
          <a:p>
            <a:fld id="{57D7DCCE-4DD8-734E-B01A-88BB4EFD3446}" type="datetime1">
              <a:rPr lang="en-US" noProof="0" smtClean="0"/>
              <a:t>9/11/24</a:t>
            </a:fld>
            <a:endParaRPr lang="en-GB" noProof="0"/>
          </a:p>
        </p:txBody>
      </p:sp>
      <p:sp>
        <p:nvSpPr>
          <p:cNvPr id="16" name="Platshållare för sidfot 4">
            <a:extLst>
              <a:ext uri="{FF2B5EF4-FFF2-40B4-BE49-F238E27FC236}">
                <a16:creationId xmlns:a16="http://schemas.microsoft.com/office/drawing/2014/main" id="{B0729E26-60C0-4793-9C80-E64A4A5319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63888" y="6282000"/>
            <a:ext cx="7068616" cy="2808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lang="en-GB" sz="1200" kern="1200" dirty="0" smtClean="0">
                <a:solidFill>
                  <a:schemeClr val="accent1"/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CoPAL: Conformal Prediction for Active Learning with Application to Remaining Useful Life Estimation in Predictive Maintenance</a:t>
            </a:r>
            <a:endParaRPr lang="en-US" dirty="0"/>
          </a:p>
        </p:txBody>
      </p:sp>
      <p:sp>
        <p:nvSpPr>
          <p:cNvPr id="17" name="Platshållare för bildnummer 5">
            <a:extLst>
              <a:ext uri="{FF2B5EF4-FFF2-40B4-BE49-F238E27FC236}">
                <a16:creationId xmlns:a16="http://schemas.microsoft.com/office/drawing/2014/main" id="{F7D3F998-30FD-4A42-A334-799298424E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0661" y="6282000"/>
            <a:ext cx="576000" cy="28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sv-SE" sz="1200" kern="1200" smtClean="0">
                <a:solidFill>
                  <a:schemeClr val="accent1"/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defRPr>
            </a:lvl1pPr>
          </a:lstStyle>
          <a:p>
            <a:fld id="{400B66ED-EE6C-4E7E-848D-94DB84BF311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2291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72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</p:sldLayoutIdLst>
  <p:hf sldNum="0" hdr="0" dt="0"/>
  <p:txStyles>
    <p:titleStyle>
      <a:lvl1pPr algn="l" defTabSz="1219170" rtl="0" eaLnBrk="1" latinLnBrk="0" hangingPunct="1">
        <a:spcBef>
          <a:spcPct val="0"/>
        </a:spcBef>
        <a:buNone/>
        <a:defRPr sz="3100" b="1" kern="1200">
          <a:solidFill>
            <a:schemeClr val="accent1"/>
          </a:solidFill>
          <a:latin typeface="Calibri" panose="020F0502020204030204" pitchFamily="34" charset="0"/>
          <a:ea typeface="Verdana" pitchFamily="34" charset="0"/>
          <a:cs typeface="Calibri" panose="020F0502020204030204" pitchFamily="34" charset="0"/>
        </a:defRPr>
      </a:lvl1pPr>
    </p:titleStyle>
    <p:bodyStyle>
      <a:lvl1pPr marL="457189" indent="-457189" algn="l" defTabSz="1219170" rtl="0" eaLnBrk="1" latinLnBrk="0" hangingPunct="1">
        <a:lnSpc>
          <a:spcPts val="3867"/>
        </a:lnSpc>
        <a:spcBef>
          <a:spcPct val="20000"/>
        </a:spcBef>
        <a:buSzPct val="93000"/>
        <a:buFont typeface="Verdana" pitchFamily="34" charset="0"/>
        <a:buChar char="●"/>
        <a:defRPr sz="2000" kern="1200">
          <a:solidFill>
            <a:schemeClr val="accent1"/>
          </a:solidFill>
          <a:latin typeface="Calibri" panose="020F0502020204030204" pitchFamily="34" charset="0"/>
          <a:ea typeface="Verdana" pitchFamily="34" charset="0"/>
          <a:cs typeface="Calibri" panose="020F0502020204030204" pitchFamily="34" charset="0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accent1"/>
          </a:solidFill>
          <a:latin typeface="Calibri" panose="020F0502020204030204" pitchFamily="34" charset="0"/>
          <a:ea typeface="Verdana" pitchFamily="34" charset="0"/>
          <a:cs typeface="Calibri" panose="020F0502020204030204" pitchFamily="34" charset="0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accent1"/>
          </a:solidFill>
          <a:latin typeface="Calibri" panose="020F0502020204030204" pitchFamily="34" charset="0"/>
          <a:ea typeface="Verdana" pitchFamily="34" charset="0"/>
          <a:cs typeface="Calibri" panose="020F0502020204030204" pitchFamily="34" charset="0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accent1"/>
          </a:solidFill>
          <a:latin typeface="Calibri" panose="020F0502020204030204" pitchFamily="34" charset="0"/>
          <a:ea typeface="Verdana" pitchFamily="34" charset="0"/>
          <a:cs typeface="Calibri" panose="020F0502020204030204" pitchFamily="34" charset="0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accent1"/>
          </a:solidFill>
          <a:latin typeface="Calibri" panose="020F0502020204030204" pitchFamily="34" charset="0"/>
          <a:ea typeface="Verdana" pitchFamily="34" charset="0"/>
          <a:cs typeface="Calibri" panose="020F0502020204030204" pitchFamily="34" charset="0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805488" y="620688"/>
            <a:ext cx="10561173" cy="795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idx="1"/>
          </p:nvPr>
        </p:nvSpPr>
        <p:spPr>
          <a:xfrm>
            <a:off x="786874" y="1526424"/>
            <a:ext cx="10598400" cy="431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pic>
        <p:nvPicPr>
          <p:cNvPr id="11" name="Bild 2" descr="Logotype Stockholm university.">
            <a:extLst>
              <a:ext uri="{FF2B5EF4-FFF2-40B4-BE49-F238E27FC236}">
                <a16:creationId xmlns:a16="http://schemas.microsoft.com/office/drawing/2014/main" id="{ACA3FCED-D3A8-4536-A0B9-101B1A14897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88000" y="5994000"/>
            <a:ext cx="1831869" cy="576000"/>
          </a:xfrm>
          <a:prstGeom prst="rect">
            <a:avLst/>
          </a:prstGeom>
        </p:spPr>
      </p:pic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04658C56-58DC-40E8-98C4-F86B30FA54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20000" y="6282000"/>
            <a:ext cx="936000" cy="28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 kern="1200" smtClean="0">
                <a:solidFill>
                  <a:schemeClr val="accent1"/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defRPr>
            </a:lvl1pPr>
          </a:lstStyle>
          <a:p>
            <a:fld id="{00ECAB87-F83C-454B-9D4E-BA73116693BC}" type="datetime1">
              <a:rPr lang="en-US" noProof="0" smtClean="0"/>
              <a:t>9/11/24</a:t>
            </a:fld>
            <a:endParaRPr lang="en-GB" noProof="0"/>
          </a:p>
        </p:txBody>
      </p:sp>
      <p:sp>
        <p:nvSpPr>
          <p:cNvPr id="9" name="Platshållare för sidfot 4">
            <a:extLst>
              <a:ext uri="{FF2B5EF4-FFF2-40B4-BE49-F238E27FC236}">
                <a16:creationId xmlns:a16="http://schemas.microsoft.com/office/drawing/2014/main" id="{3D0557D5-DECF-4E5F-A018-522C1E4E17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63888" y="6282000"/>
            <a:ext cx="7068616" cy="2808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lang="en-GB" sz="1200" kern="1200" dirty="0" smtClean="0">
                <a:solidFill>
                  <a:schemeClr val="accent1"/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CoPAL: Conformal Prediction for Active Learning with Application to Remaining Useful Life Estimation in Predictive Maintenance</a:t>
            </a:r>
            <a:endParaRPr lang="en-US" dirty="0"/>
          </a:p>
        </p:txBody>
      </p:sp>
      <p:sp>
        <p:nvSpPr>
          <p:cNvPr id="16" name="Platshållare för bildnummer 5">
            <a:extLst>
              <a:ext uri="{FF2B5EF4-FFF2-40B4-BE49-F238E27FC236}">
                <a16:creationId xmlns:a16="http://schemas.microsoft.com/office/drawing/2014/main" id="{208259F5-B555-4407-A1C7-D114DAE550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0661" y="6282000"/>
            <a:ext cx="576000" cy="28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sv-SE" sz="1200" kern="1200" smtClean="0">
                <a:solidFill>
                  <a:schemeClr val="accent1"/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defRPr>
            </a:lvl1pPr>
          </a:lstStyle>
          <a:p>
            <a:fld id="{400B66ED-EE6C-4E7E-848D-94DB84BF311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0416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74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</p:sldLayoutIdLst>
  <p:hf sldNum="0" hdr="0" dt="0"/>
  <p:txStyles>
    <p:titleStyle>
      <a:lvl1pPr algn="l" defTabSz="1219170" rtl="0" eaLnBrk="1" latinLnBrk="0" hangingPunct="1">
        <a:spcBef>
          <a:spcPct val="0"/>
        </a:spcBef>
        <a:buNone/>
        <a:defRPr sz="3100" b="1" kern="1200">
          <a:solidFill>
            <a:schemeClr val="accent1"/>
          </a:solidFill>
          <a:latin typeface="Calibri" panose="020F0502020204030204" pitchFamily="34" charset="0"/>
          <a:ea typeface="Verdana" pitchFamily="34" charset="0"/>
          <a:cs typeface="Calibri" panose="020F0502020204030204" pitchFamily="34" charset="0"/>
        </a:defRPr>
      </a:lvl1pPr>
    </p:titleStyle>
    <p:bodyStyle>
      <a:lvl1pPr marL="457189" indent="-457189" algn="l" defTabSz="1219170" rtl="0" eaLnBrk="1" latinLnBrk="0" hangingPunct="1">
        <a:lnSpc>
          <a:spcPts val="3867"/>
        </a:lnSpc>
        <a:spcBef>
          <a:spcPct val="20000"/>
        </a:spcBef>
        <a:buSzPct val="93000"/>
        <a:buFont typeface="Verdana" pitchFamily="34" charset="0"/>
        <a:buChar char="●"/>
        <a:defRPr sz="2000" kern="1200">
          <a:solidFill>
            <a:schemeClr val="accent1"/>
          </a:solidFill>
          <a:latin typeface="Calibri" panose="020F0502020204030204" pitchFamily="34" charset="0"/>
          <a:ea typeface="Verdana" pitchFamily="34" charset="0"/>
          <a:cs typeface="Calibri" panose="020F0502020204030204" pitchFamily="34" charset="0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accent1"/>
          </a:solidFill>
          <a:latin typeface="Calibri" panose="020F0502020204030204" pitchFamily="34" charset="0"/>
          <a:ea typeface="Verdana" pitchFamily="34" charset="0"/>
          <a:cs typeface="Calibri" panose="020F0502020204030204" pitchFamily="34" charset="0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accent1"/>
          </a:solidFill>
          <a:latin typeface="Calibri" panose="020F0502020204030204" pitchFamily="34" charset="0"/>
          <a:ea typeface="Verdana" pitchFamily="34" charset="0"/>
          <a:cs typeface="Calibri" panose="020F0502020204030204" pitchFamily="34" charset="0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accent1"/>
          </a:solidFill>
          <a:latin typeface="Calibri" panose="020F0502020204030204" pitchFamily="34" charset="0"/>
          <a:ea typeface="Verdana" pitchFamily="34" charset="0"/>
          <a:cs typeface="Calibri" panose="020F0502020204030204" pitchFamily="34" charset="0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accent1"/>
          </a:solidFill>
          <a:latin typeface="Calibri" panose="020F0502020204030204" pitchFamily="34" charset="0"/>
          <a:ea typeface="Verdana" pitchFamily="34" charset="0"/>
          <a:cs typeface="Calibri" panose="020F0502020204030204" pitchFamily="34" charset="0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2F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9"/>
          <p:cNvSpPr>
            <a:spLocks noGrp="1"/>
          </p:cNvSpPr>
          <p:nvPr>
            <p:ph type="title"/>
          </p:nvPr>
        </p:nvSpPr>
        <p:spPr>
          <a:xfrm>
            <a:off x="786022" y="404664"/>
            <a:ext cx="10561173" cy="795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767408" y="1310400"/>
            <a:ext cx="10598400" cy="431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903741B1-1DBD-4156-93E3-ABF58E5B36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20000" y="6282000"/>
            <a:ext cx="936000" cy="28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 kern="1200" smtClean="0">
                <a:solidFill>
                  <a:schemeClr val="bg1"/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defRPr>
            </a:lvl1pPr>
          </a:lstStyle>
          <a:p>
            <a:fld id="{4097B17A-B428-7E4E-818E-CFE676F8347E}" type="datetime1">
              <a:rPr lang="en-US" noProof="0" smtClean="0"/>
              <a:t>9/11/24</a:t>
            </a:fld>
            <a:endParaRPr lang="en-GB" noProof="0"/>
          </a:p>
        </p:txBody>
      </p:sp>
      <p:sp>
        <p:nvSpPr>
          <p:cNvPr id="11" name="Platshållare för sidfot 4">
            <a:extLst>
              <a:ext uri="{FF2B5EF4-FFF2-40B4-BE49-F238E27FC236}">
                <a16:creationId xmlns:a16="http://schemas.microsoft.com/office/drawing/2014/main" id="{AF7BA3CB-C714-4CB5-9D5B-EA29BDF757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63888" y="6282000"/>
            <a:ext cx="7068616" cy="2808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lang="en-GB" sz="1200" kern="1200" dirty="0" smtClean="0">
                <a:solidFill>
                  <a:schemeClr val="bg1"/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CoPAL: Conformal Prediction for Active Learning with Application to Remaining Useful Life Estimation in Predictive Maintenance</a:t>
            </a:r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5EFAFC8F-7560-417F-B8B8-5C56251FBA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0661" y="6282000"/>
            <a:ext cx="576000" cy="28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sv-SE" sz="1200" kern="1200" smtClean="0">
                <a:solidFill>
                  <a:schemeClr val="bg1"/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defRPr>
            </a:lvl1pPr>
          </a:lstStyle>
          <a:p>
            <a:fld id="{400B66ED-EE6C-4E7E-848D-94DB84BF3115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4" name="Graphic 6" descr="Logotype Stockholm university.">
            <a:extLst>
              <a:ext uri="{FF2B5EF4-FFF2-40B4-BE49-F238E27FC236}">
                <a16:creationId xmlns:a16="http://schemas.microsoft.com/office/drawing/2014/main" id="{DB064079-36F3-4C42-A7CE-E7D6463C6E9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88000" y="5994000"/>
            <a:ext cx="181565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458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75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</p:sldLayoutIdLst>
  <p:hf sldNum="0" hdr="0" dt="0"/>
  <p:txStyles>
    <p:titleStyle>
      <a:lvl1pPr algn="l" defTabSz="1219170" rtl="0" eaLnBrk="1" latinLnBrk="0" hangingPunct="1">
        <a:spcBef>
          <a:spcPct val="0"/>
        </a:spcBef>
        <a:buNone/>
        <a:defRPr sz="3100" b="1" kern="1200">
          <a:solidFill>
            <a:schemeClr val="bg1"/>
          </a:solidFill>
          <a:latin typeface="Calibri" panose="020F0502020204030204" pitchFamily="34" charset="0"/>
          <a:ea typeface="Verdana" pitchFamily="34" charset="0"/>
          <a:cs typeface="Calibri" panose="020F0502020204030204" pitchFamily="34" charset="0"/>
        </a:defRPr>
      </a:lvl1pPr>
    </p:titleStyle>
    <p:bodyStyle>
      <a:lvl1pPr marL="457189" indent="-457189" algn="l" defTabSz="1219170" rtl="0" eaLnBrk="1" latinLnBrk="0" hangingPunct="1">
        <a:lnSpc>
          <a:spcPts val="3867"/>
        </a:lnSpc>
        <a:spcBef>
          <a:spcPct val="20000"/>
        </a:spcBef>
        <a:buSzPct val="93000"/>
        <a:buFont typeface="Verdana" pitchFamily="34" charset="0"/>
        <a:buChar char="●"/>
        <a:defRPr sz="2000" kern="1200">
          <a:solidFill>
            <a:schemeClr val="bg1"/>
          </a:solidFill>
          <a:latin typeface="Calibri" panose="020F0502020204030204" pitchFamily="34" charset="0"/>
          <a:ea typeface="Verdana" pitchFamily="34" charset="0"/>
          <a:cs typeface="Calibri" panose="020F0502020204030204" pitchFamily="34" charset="0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bg1"/>
          </a:solidFill>
          <a:latin typeface="Calibri" panose="020F0502020204030204" pitchFamily="34" charset="0"/>
          <a:ea typeface="Verdana" pitchFamily="34" charset="0"/>
          <a:cs typeface="Calibri" panose="020F0502020204030204" pitchFamily="34" charset="0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bg1"/>
          </a:solidFill>
          <a:latin typeface="Calibri" panose="020F0502020204030204" pitchFamily="34" charset="0"/>
          <a:ea typeface="Verdana" pitchFamily="34" charset="0"/>
          <a:cs typeface="Calibri" panose="020F0502020204030204" pitchFamily="34" charset="0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bg1"/>
          </a:solidFill>
          <a:latin typeface="Calibri" panose="020F0502020204030204" pitchFamily="34" charset="0"/>
          <a:ea typeface="Verdana" pitchFamily="34" charset="0"/>
          <a:cs typeface="Calibri" panose="020F0502020204030204" pitchFamily="34" charset="0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bg1"/>
          </a:solidFill>
          <a:latin typeface="Calibri" panose="020F0502020204030204" pitchFamily="34" charset="0"/>
          <a:ea typeface="Verdana" pitchFamily="34" charset="0"/>
          <a:cs typeface="Calibri" panose="020F0502020204030204" pitchFamily="34" charset="0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2F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66763" y="404664"/>
            <a:ext cx="10658474" cy="7956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66763" y="1268664"/>
            <a:ext cx="10658474" cy="4358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C9734D6B-0042-4C13-B9F8-F398372962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20000" y="6282000"/>
            <a:ext cx="936000" cy="28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 kern="1200" smtClean="0">
                <a:solidFill>
                  <a:schemeClr val="bg1"/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defRPr>
            </a:lvl1pPr>
          </a:lstStyle>
          <a:p>
            <a:fld id="{1846B130-B313-654F-9A53-B42F3C27E18D}" type="datetime1">
              <a:rPr lang="en-US" noProof="0" smtClean="0"/>
              <a:t>9/11/24</a:t>
            </a:fld>
            <a:endParaRPr lang="en-GB" noProof="0"/>
          </a:p>
        </p:txBody>
      </p:sp>
      <p:sp>
        <p:nvSpPr>
          <p:cNvPr id="10" name="Platshållare för sidfot 4">
            <a:extLst>
              <a:ext uri="{FF2B5EF4-FFF2-40B4-BE49-F238E27FC236}">
                <a16:creationId xmlns:a16="http://schemas.microsoft.com/office/drawing/2014/main" id="{7D34AF90-DE18-4599-ABEA-B93AA83232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63888" y="6282000"/>
            <a:ext cx="7068616" cy="2808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lang="en-GB" sz="1200" kern="1200" dirty="0" smtClean="0">
                <a:solidFill>
                  <a:schemeClr val="bg1"/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CoPAL: Conformal Prediction for Active Learning with Application to Remaining Useful Life Estimation in Predictive Maintenance</a:t>
            </a:r>
          </a:p>
        </p:txBody>
      </p:sp>
      <p:sp>
        <p:nvSpPr>
          <p:cNvPr id="11" name="Platshållare för bildnummer 5">
            <a:extLst>
              <a:ext uri="{FF2B5EF4-FFF2-40B4-BE49-F238E27FC236}">
                <a16:creationId xmlns:a16="http://schemas.microsoft.com/office/drawing/2014/main" id="{8A6AFDF2-DEAE-4A2E-AEF2-7C128884A8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0661" y="6282000"/>
            <a:ext cx="576000" cy="28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sv-SE" sz="1200" kern="1200" smtClean="0">
                <a:solidFill>
                  <a:schemeClr val="bg1"/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defRPr>
            </a:lvl1pPr>
          </a:lstStyle>
          <a:p>
            <a:fld id="{400B66ED-EE6C-4E7E-848D-94DB84BF3115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2" name="Graphic 6" descr="Logotype Stockholm university.">
            <a:extLst>
              <a:ext uri="{FF2B5EF4-FFF2-40B4-BE49-F238E27FC236}">
                <a16:creationId xmlns:a16="http://schemas.microsoft.com/office/drawing/2014/main" id="{B7AEF283-6C3B-4A53-8A1D-90C143C505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88000" y="5994000"/>
            <a:ext cx="181565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727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777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</p:sldLayoutIdLst>
  <p:hf sldNum="0" hdr="0" dt="0"/>
  <p:txStyles>
    <p:titleStyle>
      <a:lvl1pPr algn="l" defTabSz="1219170" rtl="0" eaLnBrk="1" latinLnBrk="0" hangingPunct="1">
        <a:spcBef>
          <a:spcPct val="0"/>
        </a:spcBef>
        <a:buNone/>
        <a:defRPr sz="3100" b="1" kern="1200">
          <a:solidFill>
            <a:schemeClr val="bg1"/>
          </a:solidFill>
          <a:latin typeface="Calibri" panose="020F0502020204030204" pitchFamily="34" charset="0"/>
          <a:ea typeface="Verdana" pitchFamily="34" charset="0"/>
          <a:cs typeface="Calibri" panose="020F0502020204030204" pitchFamily="34" charset="0"/>
        </a:defRPr>
      </a:lvl1pPr>
    </p:titleStyle>
    <p:bodyStyle>
      <a:lvl1pPr marL="457189" indent="-457189" algn="l" defTabSz="1219170" rtl="0" eaLnBrk="1" latinLnBrk="0" hangingPunct="1">
        <a:lnSpc>
          <a:spcPts val="3867"/>
        </a:lnSpc>
        <a:spcBef>
          <a:spcPct val="20000"/>
        </a:spcBef>
        <a:buSzPct val="93000"/>
        <a:buFont typeface="Verdana" pitchFamily="34" charset="0"/>
        <a:buChar char="●"/>
        <a:defRPr sz="2000" kern="1200">
          <a:solidFill>
            <a:schemeClr val="bg1"/>
          </a:solidFill>
          <a:latin typeface="Calibri" panose="020F0502020204030204" pitchFamily="34" charset="0"/>
          <a:ea typeface="Verdana" pitchFamily="34" charset="0"/>
          <a:cs typeface="Calibri" panose="020F0502020204030204" pitchFamily="34" charset="0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bg1"/>
          </a:solidFill>
          <a:latin typeface="Calibri" panose="020F0502020204030204" pitchFamily="34" charset="0"/>
          <a:ea typeface="Verdana" pitchFamily="34" charset="0"/>
          <a:cs typeface="Calibri" panose="020F0502020204030204" pitchFamily="34" charset="0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bg1"/>
          </a:solidFill>
          <a:latin typeface="Calibri" panose="020F0502020204030204" pitchFamily="34" charset="0"/>
          <a:ea typeface="Verdana" pitchFamily="34" charset="0"/>
          <a:cs typeface="Calibri" panose="020F0502020204030204" pitchFamily="34" charset="0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bg1"/>
          </a:solidFill>
          <a:latin typeface="Calibri" panose="020F0502020204030204" pitchFamily="34" charset="0"/>
          <a:ea typeface="Verdana" pitchFamily="34" charset="0"/>
          <a:cs typeface="Calibri" panose="020F0502020204030204" pitchFamily="34" charset="0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bg1"/>
          </a:solidFill>
          <a:latin typeface="Calibri" panose="020F0502020204030204" pitchFamily="34" charset="0"/>
          <a:ea typeface="Verdana" pitchFamily="34" charset="0"/>
          <a:cs typeface="Calibri" panose="020F0502020204030204" pitchFamily="34" charset="0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7" Type="http://schemas.openxmlformats.org/officeDocument/2006/relationships/image" Target="../media/image47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jp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7" Type="http://schemas.openxmlformats.org/officeDocument/2006/relationships/image" Target="../media/image33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ABA0A8-AE29-AB35-EB29-7342D1DE1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1295400"/>
            <a:ext cx="8382000" cy="4097347"/>
          </a:xfrm>
          <a:prstGeom prst="rect">
            <a:avLst/>
          </a:prstGeom>
        </p:spPr>
      </p:pic>
      <p:pic>
        <p:nvPicPr>
          <p:cNvPr id="2" name="Picture 1" descr="A logo with a lion head and crown&#10;&#10;Description automatically generated">
            <a:extLst>
              <a:ext uri="{FF2B5EF4-FFF2-40B4-BE49-F238E27FC236}">
                <a16:creationId xmlns:a16="http://schemas.microsoft.com/office/drawing/2014/main" id="{943A0AB7-3075-3BAD-E26B-65CA7A5374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794" y="76200"/>
            <a:ext cx="1300006" cy="1143000"/>
          </a:xfrm>
          <a:prstGeom prst="rect">
            <a:avLst/>
          </a:prstGeom>
        </p:spPr>
      </p:pic>
      <p:pic>
        <p:nvPicPr>
          <p:cNvPr id="6146" name="Picture 2" descr="KTH Royal Institute of Technology - Wikipedia">
            <a:extLst>
              <a:ext uri="{FF2B5EF4-FFF2-40B4-BE49-F238E27FC236}">
                <a16:creationId xmlns:a16="http://schemas.microsoft.com/office/drawing/2014/main" id="{B547E831-FAAA-81F9-E584-E8EB7AA76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400" y="76200"/>
            <a:ext cx="12954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logo with white text&#10;&#10;Description automatically generated">
            <a:extLst>
              <a:ext uri="{FF2B5EF4-FFF2-40B4-BE49-F238E27FC236}">
                <a16:creationId xmlns:a16="http://schemas.microsoft.com/office/drawing/2014/main" id="{3E3E72A5-AD90-63E4-4379-6F290DD08F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2400"/>
            <a:ext cx="2247900" cy="9017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478F9A5-1A8F-DBA9-DEA4-14EE4D7B838F}"/>
              </a:ext>
            </a:extLst>
          </p:cNvPr>
          <p:cNvSpPr/>
          <p:nvPr/>
        </p:nvSpPr>
        <p:spPr>
          <a:xfrm>
            <a:off x="0" y="5867400"/>
            <a:ext cx="2324100" cy="9906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863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BCFAE9-4CDB-7B90-D7A5-D60F3C5CD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121" y="1289873"/>
            <a:ext cx="11247679" cy="472992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E599627-6CAE-E43C-4D83-6EFE56306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408" y="620688"/>
            <a:ext cx="10657184" cy="795600"/>
          </a:xfrm>
        </p:spPr>
        <p:txBody>
          <a:bodyPr/>
          <a:lstStyle/>
          <a:p>
            <a:r>
              <a:rPr lang="en-US" dirty="0"/>
              <a:t>Experiments on Scania’s Component X data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EF0FBF-1CCB-4AD0-B48B-B9E906E9B536}"/>
              </a:ext>
            </a:extLst>
          </p:cNvPr>
          <p:cNvSpPr/>
          <p:nvPr/>
        </p:nvSpPr>
        <p:spPr>
          <a:xfrm>
            <a:off x="3124200" y="3429000"/>
            <a:ext cx="1447800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DDF565-3F89-E181-F394-BA0C8BCD3275}"/>
              </a:ext>
            </a:extLst>
          </p:cNvPr>
          <p:cNvSpPr/>
          <p:nvPr/>
        </p:nvSpPr>
        <p:spPr>
          <a:xfrm>
            <a:off x="3124200" y="5105400"/>
            <a:ext cx="1447800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B3DFD2-65ED-5643-FE6D-C509BFE06F6B}"/>
              </a:ext>
            </a:extLst>
          </p:cNvPr>
          <p:cNvSpPr/>
          <p:nvPr/>
        </p:nvSpPr>
        <p:spPr>
          <a:xfrm>
            <a:off x="1752600" y="5181600"/>
            <a:ext cx="1219200" cy="228600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C3DB9C-266C-D1F2-C209-C274E4816132}"/>
              </a:ext>
            </a:extLst>
          </p:cNvPr>
          <p:cNvSpPr/>
          <p:nvPr/>
        </p:nvSpPr>
        <p:spPr>
          <a:xfrm>
            <a:off x="4800600" y="5181600"/>
            <a:ext cx="1219200" cy="228600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4BEB48-DBD7-D5B2-DFA3-E4D543054986}"/>
              </a:ext>
            </a:extLst>
          </p:cNvPr>
          <p:cNvSpPr/>
          <p:nvPr/>
        </p:nvSpPr>
        <p:spPr>
          <a:xfrm>
            <a:off x="1828800" y="3733800"/>
            <a:ext cx="1219200" cy="228600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67253-DD54-4A47-ED08-D8A80D911964}"/>
              </a:ext>
            </a:extLst>
          </p:cNvPr>
          <p:cNvSpPr/>
          <p:nvPr/>
        </p:nvSpPr>
        <p:spPr>
          <a:xfrm>
            <a:off x="8077200" y="142188"/>
            <a:ext cx="4020902" cy="1274100"/>
          </a:xfrm>
          <a:prstGeom prst="rect">
            <a:avLst/>
          </a:prstGeom>
          <a:ln w="571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/>
              <a:t>XGB: 13.06 units, 16% improvement</a:t>
            </a:r>
          </a:p>
          <a:p>
            <a:r>
              <a:rPr lang="en-US" sz="2000" dirty="0"/>
              <a:t>RF: 13.68 units, 17% improvement 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EC92418C-D2BE-500D-3316-9D9457F5B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CoPAL: Conformal Prediction for Active Learning with Application to Remaining Useful Life Estimation in Predictive Maintenance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92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36537F5-DC04-7F33-2182-E3C8B77C15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68412"/>
            <a:ext cx="5757403" cy="4321175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6B3D440-5210-B4DC-3468-0D2E3796E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28600"/>
            <a:ext cx="10657184" cy="795600"/>
          </a:xfrm>
        </p:spPr>
        <p:txBody>
          <a:bodyPr/>
          <a:lstStyle/>
          <a:p>
            <a:r>
              <a:rPr lang="en-US" dirty="0"/>
              <a:t>Test prediction intervals: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28078-E0C1-07E8-A5B5-DDE191150730}"/>
              </a:ext>
            </a:extLst>
          </p:cNvPr>
          <p:cNvSpPr txBox="1"/>
          <p:nvPr/>
        </p:nvSpPr>
        <p:spPr>
          <a:xfrm>
            <a:off x="1981200" y="5602966"/>
            <a:ext cx="2664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RF, norm-Mond-CPS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6E0EB7-C94A-D3B0-6AF4-AB3379D803B6}"/>
              </a:ext>
            </a:extLst>
          </p:cNvPr>
          <p:cNvSpPr txBox="1"/>
          <p:nvPr/>
        </p:nvSpPr>
        <p:spPr>
          <a:xfrm>
            <a:off x="8001000" y="5599416"/>
            <a:ext cx="2386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RF, std-Mond-CPS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DBDC831-03A2-2FBE-B0FF-5FFAC7484A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799" y="1268412"/>
            <a:ext cx="5854700" cy="43942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8E52281-3344-4984-8020-5449FB4BA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CoPAL: Conformal Prediction for Active Learning with Application to Remaining Useful Life Estimation in Predictive Maintenance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6346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565F5D7-8DDC-C712-CE6F-19D85BE60BC9}"/>
              </a:ext>
            </a:extLst>
          </p:cNvPr>
          <p:cNvSpPr txBox="1"/>
          <p:nvPr/>
        </p:nvSpPr>
        <p:spPr>
          <a:xfrm>
            <a:off x="1447801" y="3367621"/>
            <a:ext cx="5410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Mondrian regressor (first iteration)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645F52-5DAF-A475-C102-109E0B7D4CA1}"/>
              </a:ext>
            </a:extLst>
          </p:cNvPr>
          <p:cNvSpPr txBox="1"/>
          <p:nvPr/>
        </p:nvSpPr>
        <p:spPr>
          <a:xfrm>
            <a:off x="6553292" y="3352800"/>
            <a:ext cx="5410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Mondrian regressor (last iteration)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3D79997-D9F0-5448-E9EA-28820A391971}"/>
              </a:ext>
            </a:extLst>
          </p:cNvPr>
          <p:cNvSpPr txBox="1">
            <a:spLocks/>
          </p:cNvSpPr>
          <p:nvPr/>
        </p:nvSpPr>
        <p:spPr>
          <a:xfrm>
            <a:off x="347656" y="175657"/>
            <a:ext cx="10657184" cy="7956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3100" b="1" kern="1200">
                <a:solidFill>
                  <a:schemeClr val="accent1"/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Test sample’s prediction intervals after iterations of AL</a:t>
            </a:r>
          </a:p>
        </p:txBody>
      </p:sp>
      <p:pic>
        <p:nvPicPr>
          <p:cNvPr id="9" name="Picture 8" descr="A graph of a graph with blue lines and red dots&#10;&#10;Description automatically generated">
            <a:extLst>
              <a:ext uri="{FF2B5EF4-FFF2-40B4-BE49-F238E27FC236}">
                <a16:creationId xmlns:a16="http://schemas.microsoft.com/office/drawing/2014/main" id="{8B35A60B-5179-01BD-631D-0F1BD1FDEB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436" y="762001"/>
            <a:ext cx="4377564" cy="2626538"/>
          </a:xfrm>
          <a:prstGeom prst="rect">
            <a:avLst/>
          </a:prstGeom>
        </p:spPr>
      </p:pic>
      <p:pic>
        <p:nvPicPr>
          <p:cNvPr id="10" name="Picture 9" descr="A graph of a graph showing a number of vehicles&#10;&#10;Description automatically generated with medium confidence">
            <a:extLst>
              <a:ext uri="{FF2B5EF4-FFF2-40B4-BE49-F238E27FC236}">
                <a16:creationId xmlns:a16="http://schemas.microsoft.com/office/drawing/2014/main" id="{7C8D6A01-9D9E-8F11-19D9-783DED5A09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590" y="734274"/>
            <a:ext cx="4377562" cy="262653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D7242BC-7776-8C73-58F9-1D53ECF3F06C}"/>
              </a:ext>
            </a:extLst>
          </p:cNvPr>
          <p:cNvSpPr/>
          <p:nvPr/>
        </p:nvSpPr>
        <p:spPr>
          <a:xfrm>
            <a:off x="0" y="5638800"/>
            <a:ext cx="28956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8119DC-A101-682E-E2FD-272888C8A327}"/>
              </a:ext>
            </a:extLst>
          </p:cNvPr>
          <p:cNvSpPr txBox="1"/>
          <p:nvPr/>
        </p:nvSpPr>
        <p:spPr>
          <a:xfrm>
            <a:off x="6657886" y="6382908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Std-Mond-CPS (last iteration)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97DE7E-4803-3DF5-2FCC-93CBEC6FC177}"/>
              </a:ext>
            </a:extLst>
          </p:cNvPr>
          <p:cNvSpPr txBox="1"/>
          <p:nvPr/>
        </p:nvSpPr>
        <p:spPr>
          <a:xfrm>
            <a:off x="1600200" y="6396335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Std-Mond-CPS (first iteration)</a:t>
            </a:r>
          </a:p>
        </p:txBody>
      </p:sp>
      <p:pic>
        <p:nvPicPr>
          <p:cNvPr id="14" name="Picture 13" descr="A graph of a graph showing a number of lines&#10;&#10;Description automatically generated with medium confidence">
            <a:extLst>
              <a:ext uri="{FF2B5EF4-FFF2-40B4-BE49-F238E27FC236}">
                <a16:creationId xmlns:a16="http://schemas.microsoft.com/office/drawing/2014/main" id="{6AF9354D-00FA-B6F7-80BF-61EA000C67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435" y="3836666"/>
            <a:ext cx="4377565" cy="2626539"/>
          </a:xfrm>
          <a:prstGeom prst="rect">
            <a:avLst/>
          </a:prstGeom>
        </p:spPr>
      </p:pic>
      <p:pic>
        <p:nvPicPr>
          <p:cNvPr id="15" name="Picture 14" descr="A graph of a graph showing a number of blue and red lines&#10;&#10;Description automatically generated">
            <a:extLst>
              <a:ext uri="{FF2B5EF4-FFF2-40B4-BE49-F238E27FC236}">
                <a16:creationId xmlns:a16="http://schemas.microsoft.com/office/drawing/2014/main" id="{A6050750-4F65-96CE-ED05-3935189EB5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542" y="3836096"/>
            <a:ext cx="4377566" cy="262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347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8511E-08FD-AD3E-256C-9C79CBB86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0" y="34247"/>
            <a:ext cx="10657184" cy="795600"/>
          </a:xfrm>
        </p:spPr>
        <p:txBody>
          <a:bodyPr/>
          <a:lstStyle/>
          <a:p>
            <a:r>
              <a:rPr lang="en-US" dirty="0"/>
              <a:t>Experiments on C-MAPSS data</a:t>
            </a:r>
          </a:p>
        </p:txBody>
      </p:sp>
      <p:pic>
        <p:nvPicPr>
          <p:cNvPr id="7" name="Picture 6" descr="People in a factory with several computers&#10;&#10;Description automatically generated">
            <a:extLst>
              <a:ext uri="{FF2B5EF4-FFF2-40B4-BE49-F238E27FC236}">
                <a16:creationId xmlns:a16="http://schemas.microsoft.com/office/drawing/2014/main" id="{D5BC5342-BDE9-4F04-CA56-830DB54088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33288"/>
            <a:ext cx="10890251" cy="622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1943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984148-CEF5-8F7D-1A77-5690EAD606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Aptos" panose="020B0004020202020204" pitchFamily="34" charset="0"/>
              </a:rPr>
              <a:t>Synthetic</a:t>
            </a:r>
            <a:r>
              <a:rPr lang="en-US" dirty="0">
                <a:latin typeface="Aptos" panose="020B0004020202020204" pitchFamily="34" charset="0"/>
              </a:rPr>
              <a:t> data from NASA Turbofan Jet Engines simulation</a:t>
            </a:r>
          </a:p>
          <a:p>
            <a:r>
              <a:rPr lang="en-US" dirty="0">
                <a:latin typeface="Aptos" panose="020B0004020202020204" pitchFamily="34" charset="0"/>
              </a:rPr>
              <a:t>Publicly available </a:t>
            </a:r>
          </a:p>
          <a:p>
            <a:r>
              <a:rPr lang="en-US" b="1" dirty="0">
                <a:latin typeface="Aptos" panose="020B0004020202020204" pitchFamily="34" charset="0"/>
              </a:rPr>
              <a:t>Multivariate time series</a:t>
            </a:r>
          </a:p>
          <a:p>
            <a:r>
              <a:rPr lang="en-US" dirty="0">
                <a:latin typeface="Aptos" panose="020B0004020202020204" pitchFamily="34" charset="0"/>
              </a:rPr>
              <a:t>Includes multiple subsets (FD001 to FD004), each corresponding to different operating conditions and engine fault modes. </a:t>
            </a:r>
          </a:p>
          <a:p>
            <a:r>
              <a:rPr lang="en-US" dirty="0">
                <a:latin typeface="Aptos" panose="020B0004020202020204" pitchFamily="34" charset="0"/>
              </a:rPr>
              <a:t>It includes sensor measurements collected from various sensors installed on the engine</a:t>
            </a:r>
          </a:p>
          <a:p>
            <a:r>
              <a:rPr lang="en-US" dirty="0">
                <a:latin typeface="Aptos" panose="020B0004020202020204" pitchFamily="34" charset="0"/>
              </a:rPr>
              <a:t>Includes information about the engine’s health and remaining useful life.</a:t>
            </a:r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83D9C16-35D5-12B8-82BA-3A6A46F71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408" y="620688"/>
            <a:ext cx="10657184" cy="795600"/>
          </a:xfrm>
        </p:spPr>
        <p:txBody>
          <a:bodyPr/>
          <a:lstStyle/>
          <a:p>
            <a:r>
              <a:rPr lang="en-US" dirty="0"/>
              <a:t>C-MAPSS data: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F83556-F726-C6AB-0C1F-49E308344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CoPAL: Conformal Prediction for Active Learning with Application to Remaining Useful Life Estimation in Predictive Maintenance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710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diagram of a model&#10;&#10;Description automatically generated">
            <a:extLst>
              <a:ext uri="{FF2B5EF4-FFF2-40B4-BE49-F238E27FC236}">
                <a16:creationId xmlns:a16="http://schemas.microsoft.com/office/drawing/2014/main" id="{F8295AAE-2CE6-A390-DEAE-0AA75EFA31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671" y="1219200"/>
            <a:ext cx="4240658" cy="281655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DF92CB-F229-556C-CD04-63DE3104D29D}"/>
              </a:ext>
            </a:extLst>
          </p:cNvPr>
          <p:cNvSpPr txBox="1"/>
          <p:nvPr/>
        </p:nvSpPr>
        <p:spPr>
          <a:xfrm>
            <a:off x="304800" y="1905000"/>
            <a:ext cx="3124199" cy="2062103"/>
          </a:xfrm>
          <a:prstGeom prst="rect">
            <a:avLst/>
          </a:prstGeom>
          <a:noFill/>
          <a:ln w="19050">
            <a:solidFill>
              <a:srgbClr val="0070C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lvl="1"/>
            <a:r>
              <a:rPr lang="en-US" sz="1600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Initialization:</a:t>
            </a:r>
          </a:p>
          <a:p>
            <a:pPr marL="0" lvl="1"/>
            <a:endParaRPr lang="en-US" sz="1600" dirty="0">
              <a:solidFill>
                <a:srgbClr val="00B050"/>
              </a:solidFill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marL="0" lvl="1"/>
            <a:r>
              <a:rPr lang="en-US" sz="1600" dirty="0">
                <a:highlight>
                  <a:srgbClr val="FFFFFF"/>
                </a:highlight>
                <a:latin typeface="Arial" panose="020B0604020202020204" pitchFamily="34" charset="0"/>
              </a:rPr>
              <a:t>Train: </a:t>
            </a:r>
            <a:r>
              <a:rPr lang="en-US" sz="1600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1</a:t>
            </a:r>
            <a:r>
              <a:rPr lang="en-US" sz="1600" dirty="0">
                <a:highlight>
                  <a:srgbClr val="FFFFFF"/>
                </a:highlight>
                <a:latin typeface="Arial" panose="020B0604020202020204" pitchFamily="34" charset="0"/>
              </a:rPr>
              <a:t> vehicle (</a:t>
            </a:r>
            <a:r>
              <a:rPr lang="en-US" sz="1600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209</a:t>
            </a:r>
            <a:r>
              <a:rPr lang="en-US" sz="1600" dirty="0">
                <a:highlight>
                  <a:srgbClr val="FFFFFF"/>
                </a:highlight>
                <a:latin typeface="Arial" panose="020B0604020202020204" pitchFamily="34" charset="0"/>
              </a:rPr>
              <a:t> readouts in total)</a:t>
            </a:r>
          </a:p>
          <a:p>
            <a:pPr marL="0" lvl="1"/>
            <a:r>
              <a:rPr lang="en-US" sz="1600" dirty="0">
                <a:highlight>
                  <a:srgbClr val="FFFFFF"/>
                </a:highlight>
                <a:latin typeface="Arial" panose="020B0604020202020204" pitchFamily="34" charset="0"/>
              </a:rPr>
              <a:t>Pool: </a:t>
            </a:r>
            <a:r>
              <a:rPr lang="en-US" sz="1600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60</a:t>
            </a:r>
            <a:r>
              <a:rPr lang="en-US" sz="1600" dirty="0">
                <a:highlight>
                  <a:srgbClr val="FFFFFF"/>
                </a:highlight>
                <a:latin typeface="Arial" panose="020B0604020202020204" pitchFamily="34" charset="0"/>
              </a:rPr>
              <a:t> vehicles</a:t>
            </a:r>
          </a:p>
          <a:p>
            <a:pPr marL="0" lvl="1"/>
            <a:r>
              <a:rPr lang="en-US" sz="1600" dirty="0">
                <a:highlight>
                  <a:srgbClr val="FFFFFF"/>
                </a:highlight>
                <a:latin typeface="Arial" panose="020B0604020202020204" pitchFamily="34" charset="0"/>
              </a:rPr>
              <a:t>Calibration: </a:t>
            </a:r>
            <a:r>
              <a:rPr lang="en-US" sz="1600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14</a:t>
            </a:r>
            <a:r>
              <a:rPr lang="en-US" sz="1600" dirty="0">
                <a:highlight>
                  <a:srgbClr val="FFFFFF"/>
                </a:highlight>
                <a:latin typeface="Arial" panose="020B0604020202020204" pitchFamily="34" charset="0"/>
              </a:rPr>
              <a:t> vehicles</a:t>
            </a:r>
          </a:p>
          <a:p>
            <a:pPr marL="0" lvl="1"/>
            <a:r>
              <a:rPr lang="en-US" sz="1600" dirty="0">
                <a:highlight>
                  <a:srgbClr val="FFFFFF"/>
                </a:highlight>
                <a:latin typeface="Arial" panose="020B0604020202020204" pitchFamily="34" charset="0"/>
              </a:rPr>
              <a:t>Test: </a:t>
            </a:r>
            <a:r>
              <a:rPr lang="en-US" sz="1600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25</a:t>
            </a:r>
            <a:r>
              <a:rPr lang="en-US" sz="1600" dirty="0">
                <a:highlight>
                  <a:srgbClr val="FFFFFF"/>
                </a:highlight>
                <a:latin typeface="Arial" panose="020B0604020202020204" pitchFamily="34" charset="0"/>
              </a:rPr>
              <a:t> vehicles</a:t>
            </a:r>
          </a:p>
          <a:p>
            <a:pPr marL="0" lvl="1"/>
            <a:r>
              <a:rPr lang="en-US" sz="1600" dirty="0">
                <a:highlight>
                  <a:srgbClr val="FFFFFF"/>
                </a:highlight>
                <a:latin typeface="Aptos" panose="020B0004020202020204" pitchFamily="34" charset="0"/>
              </a:rPr>
              <a:t>Total: 100</a:t>
            </a:r>
            <a:endParaRPr lang="en-US" sz="1600" dirty="0">
              <a:highlight>
                <a:srgbClr val="FFFFFF"/>
              </a:highlight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88FC30-28D8-A8DD-380C-041A179DF8C5}"/>
              </a:ext>
            </a:extLst>
          </p:cNvPr>
          <p:cNvSpPr txBox="1"/>
          <p:nvPr/>
        </p:nvSpPr>
        <p:spPr>
          <a:xfrm>
            <a:off x="3048000" y="4248727"/>
            <a:ext cx="7462192" cy="2554545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Model training: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highlight>
                  <a:srgbClr val="FFFFFF"/>
                </a:highlight>
                <a:latin typeface="Arial" panose="020B0604020202020204" pitchFamily="34" charset="0"/>
              </a:rPr>
              <a:t>XGBoost</a:t>
            </a:r>
            <a:endParaRPr lang="en-US" sz="1600" dirty="0"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highlight>
                  <a:srgbClr val="FFFFFF"/>
                </a:highlight>
                <a:latin typeface="Arial" panose="020B0604020202020204" pitchFamily="34" charset="0"/>
              </a:rPr>
              <a:t>RF</a:t>
            </a:r>
          </a:p>
          <a:p>
            <a:r>
              <a:rPr lang="en-US" sz="1600" dirty="0">
                <a:solidFill>
                  <a:srgbClr val="C0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Sample selection:</a:t>
            </a:r>
          </a:p>
          <a:p>
            <a:r>
              <a:rPr lang="en-US" sz="1600" dirty="0">
                <a:highlight>
                  <a:srgbClr val="FFFFFF"/>
                </a:highlight>
                <a:latin typeface="Arial" panose="020B0604020202020204" pitchFamily="34" charset="0"/>
              </a:rPr>
              <a:t>(query strategy: Uncertainty sampling: select </a:t>
            </a:r>
            <a:r>
              <a:rPr lang="en-US" sz="1600" dirty="0">
                <a:solidFill>
                  <a:srgbClr val="C0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9</a:t>
            </a:r>
            <a:r>
              <a:rPr lang="en-US" sz="1600" dirty="0">
                <a:highlight>
                  <a:srgbClr val="FFFFFF"/>
                </a:highlight>
                <a:latin typeface="Arial" panose="020B0604020202020204" pitchFamily="34" charset="0"/>
              </a:rPr>
              <a:t> more vehicles from the pool)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highlight>
                  <a:srgbClr val="FFFFFF"/>
                </a:highlight>
                <a:latin typeface="Arial" panose="020B0604020202020204" pitchFamily="34" charset="0"/>
              </a:rPr>
              <a:t>Most uncertain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highlight>
                  <a:srgbClr val="FFFFFF"/>
                </a:highlight>
                <a:latin typeface="Arial" panose="020B0604020202020204" pitchFamily="34" charset="0"/>
              </a:rPr>
              <a:t>Most uncertain roulette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highlight>
                  <a:srgbClr val="FFFFFF"/>
                </a:highlight>
                <a:latin typeface="Arial" panose="020B0604020202020204" pitchFamily="34" charset="0"/>
              </a:rPr>
              <a:t>Most certain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highlight>
                  <a:srgbClr val="FFFFFF"/>
                </a:highlight>
                <a:latin typeface="Arial" panose="020B0604020202020204" pitchFamily="34" charset="0"/>
              </a:rPr>
              <a:t>Most certain roulette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highlight>
                  <a:srgbClr val="FFFFFF"/>
                </a:highlight>
                <a:latin typeface="Arial" panose="020B0604020202020204" pitchFamily="34" charset="0"/>
              </a:rPr>
              <a:t>Random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89D0AF-CF39-D005-5807-0C6D98E2B900}"/>
              </a:ext>
            </a:extLst>
          </p:cNvPr>
          <p:cNvSpPr txBox="1"/>
          <p:nvPr/>
        </p:nvSpPr>
        <p:spPr>
          <a:xfrm>
            <a:off x="8686800" y="1871008"/>
            <a:ext cx="3124200" cy="1938992"/>
          </a:xfrm>
          <a:prstGeom prst="rect">
            <a:avLst/>
          </a:prstGeom>
          <a:noFill/>
          <a:ln w="19050"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Feedback</a:t>
            </a:r>
            <a:r>
              <a:rPr lang="en-US" sz="1600" dirty="0">
                <a:highlight>
                  <a:srgbClr val="FFFFFF"/>
                </a:highlight>
                <a:latin typeface="Arial" panose="020B0604020202020204" pitchFamily="34" charset="0"/>
              </a:rPr>
              <a:t> (Label/correct the labels of these </a:t>
            </a:r>
            <a:r>
              <a:rPr lang="en-US" sz="1600" dirty="0">
                <a:solidFill>
                  <a:srgbClr val="00B05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9</a:t>
            </a:r>
            <a:r>
              <a:rPr lang="en-US" sz="1600" dirty="0">
                <a:highlight>
                  <a:srgbClr val="FFFFFF"/>
                </a:highlight>
                <a:latin typeface="Arial" panose="020B0604020202020204" pitchFamily="34" charset="0"/>
              </a:rPr>
              <a:t> vehicles in each iteration)</a:t>
            </a:r>
          </a:p>
          <a:p>
            <a:r>
              <a:rPr lang="en-US" sz="1600" dirty="0">
                <a:solidFill>
                  <a:srgbClr val="00B05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Model update </a:t>
            </a:r>
            <a:r>
              <a:rPr lang="en-US" sz="1600" dirty="0">
                <a:highlight>
                  <a:srgbClr val="FFFFFF"/>
                </a:highlight>
                <a:latin typeface="Arial" panose="020B0604020202020204" pitchFamily="34" charset="0"/>
              </a:rPr>
              <a:t>(remove the selected samples from the pool and add them to the train)</a:t>
            </a:r>
          </a:p>
          <a:p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F5DDF75-60F7-ED38-4579-BA0AE43A0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408" y="620688"/>
            <a:ext cx="10657184" cy="795600"/>
          </a:xfrm>
        </p:spPr>
        <p:txBody>
          <a:bodyPr/>
          <a:lstStyle/>
          <a:p>
            <a:r>
              <a:rPr lang="en-US" dirty="0"/>
              <a:t>Experimental setup for C-MAPSS data:</a:t>
            </a:r>
          </a:p>
        </p:txBody>
      </p:sp>
    </p:spTree>
    <p:extLst>
      <p:ext uri="{BB962C8B-B14F-4D97-AF65-F5344CB8AC3E}">
        <p14:creationId xmlns:p14="http://schemas.microsoft.com/office/powerpoint/2010/main" val="32463929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73532-DEEA-BF7A-6753-6E7B162A6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408" y="620688"/>
            <a:ext cx="10657184" cy="795600"/>
          </a:xfrm>
        </p:spPr>
        <p:txBody>
          <a:bodyPr anchor="t">
            <a:normAutofit/>
          </a:bodyPr>
          <a:lstStyle/>
          <a:p>
            <a:r>
              <a:rPr lang="en-US" dirty="0"/>
              <a:t>Results on C-MAPSS (FD001) data:</a:t>
            </a:r>
          </a:p>
        </p:txBody>
      </p:sp>
      <p:pic>
        <p:nvPicPr>
          <p:cNvPr id="5" name="Picture 4" descr="Stock exchange numbers">
            <a:extLst>
              <a:ext uri="{FF2B5EF4-FFF2-40B4-BE49-F238E27FC236}">
                <a16:creationId xmlns:a16="http://schemas.microsoft.com/office/drawing/2014/main" id="{607B0F5C-85AA-FC27-BC59-590C4ED84A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739" b="20525"/>
          <a:stretch/>
        </p:blipFill>
        <p:spPr>
          <a:xfrm>
            <a:off x="767408" y="1484688"/>
            <a:ext cx="10657184" cy="4320576"/>
          </a:xfrm>
          <a:prstGeom prst="rect">
            <a:avLst/>
          </a:prstGeom>
          <a:noFill/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B85E9C-29E8-A820-C463-00B1DE23D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CoPAL: Conformal Prediction for Active Learning with Application to Remaining Useful Life Estimation in Predictive Maintenance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9965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1D5EFB3-5653-98DC-ED65-8C9643151E1A}"/>
              </a:ext>
            </a:extLst>
          </p:cNvPr>
          <p:cNvSpPr txBox="1"/>
          <p:nvPr/>
        </p:nvSpPr>
        <p:spPr>
          <a:xfrm>
            <a:off x="457200" y="2819400"/>
            <a:ext cx="3505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XGB, </a:t>
            </a:r>
            <a:r>
              <a:rPr lang="en-US" dirty="0" err="1"/>
              <a:t>norm_Mond_CPS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EE26A2-8924-D2B2-394E-B4055AC4BF8F}"/>
              </a:ext>
            </a:extLst>
          </p:cNvPr>
          <p:cNvSpPr/>
          <p:nvPr/>
        </p:nvSpPr>
        <p:spPr>
          <a:xfrm>
            <a:off x="76200" y="5791199"/>
            <a:ext cx="2362200" cy="10668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06D0A0-EBD0-4142-4CA2-5637561F2AAF}"/>
              </a:ext>
            </a:extLst>
          </p:cNvPr>
          <p:cNvSpPr txBox="1"/>
          <p:nvPr/>
        </p:nvSpPr>
        <p:spPr>
          <a:xfrm>
            <a:off x="536237" y="6328812"/>
            <a:ext cx="2803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RF, </a:t>
            </a:r>
            <a:r>
              <a:rPr lang="en-US" dirty="0" err="1"/>
              <a:t>norm_Mond_CPS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439D96-5933-A919-E567-636CB49E390E}"/>
              </a:ext>
            </a:extLst>
          </p:cNvPr>
          <p:cNvSpPr txBox="1"/>
          <p:nvPr/>
        </p:nvSpPr>
        <p:spPr>
          <a:xfrm>
            <a:off x="4800600" y="2819400"/>
            <a:ext cx="27349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XGB, </a:t>
            </a:r>
            <a:r>
              <a:rPr lang="en-US" dirty="0" err="1"/>
              <a:t>std_Mond_CPS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85BA6D-8F62-6526-B6D2-F5A34FCA4CD1}"/>
              </a:ext>
            </a:extLst>
          </p:cNvPr>
          <p:cNvSpPr txBox="1"/>
          <p:nvPr/>
        </p:nvSpPr>
        <p:spPr>
          <a:xfrm>
            <a:off x="4977907" y="6328811"/>
            <a:ext cx="25051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RF, </a:t>
            </a:r>
            <a:r>
              <a:rPr lang="en-US" dirty="0" err="1"/>
              <a:t>std_Mond_CPS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D2ACF1-5927-0DE0-6B66-2180406B005D}"/>
              </a:ext>
            </a:extLst>
          </p:cNvPr>
          <p:cNvSpPr txBox="1"/>
          <p:nvPr/>
        </p:nvSpPr>
        <p:spPr>
          <a:xfrm>
            <a:off x="9212252" y="2814935"/>
            <a:ext cx="2141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XGB, </a:t>
            </a:r>
            <a:r>
              <a:rPr lang="en-US" dirty="0" err="1"/>
              <a:t>Mond_reg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F572F69-9388-21FE-769E-36C886558C57}"/>
              </a:ext>
            </a:extLst>
          </p:cNvPr>
          <p:cNvSpPr txBox="1"/>
          <p:nvPr/>
        </p:nvSpPr>
        <p:spPr>
          <a:xfrm>
            <a:off x="9333250" y="6331803"/>
            <a:ext cx="19116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RF, </a:t>
            </a:r>
            <a:r>
              <a:rPr lang="en-US" dirty="0" err="1"/>
              <a:t>Mond_reg</a:t>
            </a:r>
            <a:endParaRPr lang="en-US" dirty="0"/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8602023-33AC-5658-3930-4D5DD01B5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27" y="13121"/>
            <a:ext cx="3505200" cy="29339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E131DD0-2D5A-C268-B365-234B88845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0"/>
            <a:ext cx="3505200" cy="29339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4996AB-AB99-9A63-620A-935397BC89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600" y="0"/>
            <a:ext cx="3505200" cy="29339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927FD04-0AB7-B134-15BE-E0DC4113AF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3314418"/>
            <a:ext cx="3505200" cy="293398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0F1F5BF-0C2D-4F8B-0315-B9AB80F07B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400" y="3276600"/>
            <a:ext cx="3505200" cy="293398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FB68C6A-8EB3-B19A-F989-7EB0B5E8B6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05800" y="3276600"/>
            <a:ext cx="3505200" cy="293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273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5FCAAD-FC4E-B152-AA11-0268E025D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11" y="1600200"/>
            <a:ext cx="12017089" cy="41148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E416AA7-02A1-0706-9AB8-82ACFD103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408" y="620688"/>
            <a:ext cx="10657184" cy="795600"/>
          </a:xfrm>
        </p:spPr>
        <p:txBody>
          <a:bodyPr/>
          <a:lstStyle/>
          <a:p>
            <a:r>
              <a:rPr lang="en-US" dirty="0"/>
              <a:t>Experiments on C-MAPSS data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A987FB-CF50-7316-8402-3B62D666F63F}"/>
              </a:ext>
            </a:extLst>
          </p:cNvPr>
          <p:cNvSpPr/>
          <p:nvPr/>
        </p:nvSpPr>
        <p:spPr>
          <a:xfrm>
            <a:off x="1143000" y="3276600"/>
            <a:ext cx="1143000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04DF85-CBDA-420D-DD81-BBEBA2E0F57A}"/>
              </a:ext>
            </a:extLst>
          </p:cNvPr>
          <p:cNvSpPr/>
          <p:nvPr/>
        </p:nvSpPr>
        <p:spPr>
          <a:xfrm>
            <a:off x="8839200" y="4038600"/>
            <a:ext cx="1066800" cy="228600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85A5A93-0C6E-3027-A243-03D120CCA995}"/>
              </a:ext>
            </a:extLst>
          </p:cNvPr>
          <p:cNvSpPr/>
          <p:nvPr/>
        </p:nvSpPr>
        <p:spPr>
          <a:xfrm>
            <a:off x="1143000" y="4648200"/>
            <a:ext cx="1143000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AB6FEF-9B1B-ED6E-7A84-80593929B292}"/>
              </a:ext>
            </a:extLst>
          </p:cNvPr>
          <p:cNvSpPr/>
          <p:nvPr/>
        </p:nvSpPr>
        <p:spPr>
          <a:xfrm>
            <a:off x="5562600" y="5105400"/>
            <a:ext cx="1066800" cy="228600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8FE827-6A23-9656-5DF0-94ABB250FB66}"/>
              </a:ext>
            </a:extLst>
          </p:cNvPr>
          <p:cNvSpPr/>
          <p:nvPr/>
        </p:nvSpPr>
        <p:spPr>
          <a:xfrm>
            <a:off x="8038363" y="381438"/>
            <a:ext cx="4097102" cy="1274100"/>
          </a:xfrm>
          <a:prstGeom prst="rect">
            <a:avLst/>
          </a:prstGeom>
          <a:ln w="571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/>
              <a:t>XGB: 19.56 units, 31% improvements.</a:t>
            </a:r>
          </a:p>
          <a:p>
            <a:r>
              <a:rPr lang="en-US" sz="2000" dirty="0"/>
              <a:t>RF: 21.38 units, 35% improvements.</a:t>
            </a:r>
          </a:p>
          <a:p>
            <a:endParaRPr lang="en-US" sz="2000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85639450-5242-7F31-BCA6-2D8F7A507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CoPAL: Conformal Prediction for Active Learning with Application to Remaining Useful Life Estimation in Predictive Maintenance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380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4FECA-FB46-2C82-F396-2B10209D9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28600"/>
            <a:ext cx="10657184" cy="795600"/>
          </a:xfrm>
        </p:spPr>
        <p:txBody>
          <a:bodyPr/>
          <a:lstStyle/>
          <a:p>
            <a:r>
              <a:rPr lang="en-US" dirty="0"/>
              <a:t>Test samples’ prediction intervals: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3EA5ADB-4D65-EEF2-F019-C0E33E1A7F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68412"/>
            <a:ext cx="5757403" cy="432117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75BAAC-DB4D-9B20-A75F-CA7BF10936B3}"/>
              </a:ext>
            </a:extLst>
          </p:cNvPr>
          <p:cNvSpPr txBox="1"/>
          <p:nvPr/>
        </p:nvSpPr>
        <p:spPr>
          <a:xfrm>
            <a:off x="2630078" y="5769204"/>
            <a:ext cx="1852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RF, Mond-reg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6161F5-EB36-BBA2-ED66-C164E94B03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216597"/>
            <a:ext cx="5854700" cy="4394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4C112F9-4C95-8546-4B15-7A08FE3944EF}"/>
              </a:ext>
            </a:extLst>
          </p:cNvPr>
          <p:cNvSpPr txBox="1"/>
          <p:nvPr/>
        </p:nvSpPr>
        <p:spPr>
          <a:xfrm>
            <a:off x="7134666" y="5769203"/>
            <a:ext cx="2685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RF, norm-Mond-CPS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3CD6ED-3A8B-E9F0-F43E-58231F456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CoPAL: Conformal Prediction for Active Learning with Application to Remaining Useful Life Estimation in Predictive Maintenance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629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diagram of a person walking on a book&#10;&#10;Description automatically generated with medium confidence">
            <a:extLst>
              <a:ext uri="{FF2B5EF4-FFF2-40B4-BE49-F238E27FC236}">
                <a16:creationId xmlns:a16="http://schemas.microsoft.com/office/drawing/2014/main" id="{1969ABB4-1F65-A81B-BBFC-94D2B364AC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90" y="994444"/>
            <a:ext cx="4339555" cy="4339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1B0BC3F-E31E-DD24-C205-C23C1140B6D7}"/>
              </a:ext>
            </a:extLst>
          </p:cNvPr>
          <p:cNvSpPr txBox="1"/>
          <p:nvPr/>
        </p:nvSpPr>
        <p:spPr>
          <a:xfrm>
            <a:off x="6498772" y="152400"/>
            <a:ext cx="45466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700" dirty="0">
                <a:solidFill>
                  <a:schemeClr val="accent1"/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(Active Learning)</a:t>
            </a:r>
          </a:p>
        </p:txBody>
      </p:sp>
      <p:pic>
        <p:nvPicPr>
          <p:cNvPr id="2" name="Picture 1" descr="Two robots with wires and wires&#10;&#10;Description automatically generated">
            <a:extLst>
              <a:ext uri="{FF2B5EF4-FFF2-40B4-BE49-F238E27FC236}">
                <a16:creationId xmlns:a16="http://schemas.microsoft.com/office/drawing/2014/main" id="{7E92623B-C484-3BDA-E028-CF83EEC1D4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9" r="44140"/>
          <a:stretch/>
        </p:blipFill>
        <p:spPr>
          <a:xfrm>
            <a:off x="7696202" y="1092200"/>
            <a:ext cx="2666998" cy="4513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1146DA-9033-8860-4A2A-9F3E2243E801}"/>
              </a:ext>
            </a:extLst>
          </p:cNvPr>
          <p:cNvSpPr txBox="1"/>
          <p:nvPr/>
        </p:nvSpPr>
        <p:spPr>
          <a:xfrm>
            <a:off x="5943600" y="25146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BACD48-E4C6-3690-1C2D-4115D7F98700}"/>
              </a:ext>
            </a:extLst>
          </p:cNvPr>
          <p:cNvSpPr/>
          <p:nvPr/>
        </p:nvSpPr>
        <p:spPr>
          <a:xfrm>
            <a:off x="2899920" y="5053132"/>
            <a:ext cx="6966060" cy="165246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C0CD06-CCFB-97FE-F3E3-B81272EFF18D}"/>
              </a:ext>
            </a:extLst>
          </p:cNvPr>
          <p:cNvSpPr txBox="1"/>
          <p:nvPr/>
        </p:nvSpPr>
        <p:spPr>
          <a:xfrm>
            <a:off x="2899920" y="5069919"/>
            <a:ext cx="69660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>
                <a:highlight>
                  <a:srgbClr val="FFFFFF"/>
                </a:highlight>
              </a:rPr>
              <a:t>Humans </a:t>
            </a:r>
            <a:r>
              <a:rPr lang="sv-SE" sz="1600" dirty="0" err="1">
                <a:highlight>
                  <a:srgbClr val="FFFFFF"/>
                </a:highlight>
              </a:rPr>
              <a:t>optimize</a:t>
            </a:r>
            <a:r>
              <a:rPr lang="sv-SE" sz="1600" dirty="0">
                <a:highlight>
                  <a:srgbClr val="FFFFFF"/>
                </a:highlight>
              </a:rPr>
              <a:t> </a:t>
            </a:r>
            <a:r>
              <a:rPr lang="sv-SE" sz="1600" dirty="0" err="1">
                <a:highlight>
                  <a:srgbClr val="FFFFFF"/>
                </a:highlight>
              </a:rPr>
              <a:t>their</a:t>
            </a:r>
            <a:r>
              <a:rPr lang="sv-SE" sz="1600" dirty="0">
                <a:highlight>
                  <a:srgbClr val="FFFFFF"/>
                </a:highlight>
              </a:rPr>
              <a:t> </a:t>
            </a:r>
            <a:r>
              <a:rPr lang="sv-SE" sz="1600" dirty="0" err="1">
                <a:highlight>
                  <a:srgbClr val="FFFFFF"/>
                </a:highlight>
              </a:rPr>
              <a:t>decisions</a:t>
            </a:r>
            <a:r>
              <a:rPr lang="sv-SE" sz="1600" dirty="0">
                <a:highlight>
                  <a:srgbClr val="FFFFFF"/>
                </a:highlight>
              </a:rPr>
              <a:t> over </a:t>
            </a:r>
            <a:r>
              <a:rPr lang="sv-SE" sz="1600" dirty="0" err="1">
                <a:highlight>
                  <a:srgbClr val="FFFFFF"/>
                </a:highlight>
              </a:rPr>
              <a:t>time</a:t>
            </a:r>
            <a:r>
              <a:rPr lang="sv-SE" sz="1600" dirty="0">
                <a:highlight>
                  <a:srgbClr val="FFFFFF"/>
                </a:highlight>
              </a:rPr>
              <a:t> ≠ ML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>
                <a:highlight>
                  <a:srgbClr val="FFFFFF"/>
                </a:highlight>
              </a:rPr>
              <a:t>ML </a:t>
            </a:r>
            <a:r>
              <a:rPr lang="sv-SE" sz="1600" dirty="0" err="1">
                <a:highlight>
                  <a:srgbClr val="FFFFFF"/>
                </a:highlight>
              </a:rPr>
              <a:t>need</a:t>
            </a:r>
            <a:r>
              <a:rPr lang="sv-SE" sz="1600" dirty="0">
                <a:highlight>
                  <a:srgbClr val="FFFFFF"/>
                </a:highlight>
              </a:rPr>
              <a:t> human-in-the-loop (AL)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highlight>
                  <a:srgbClr val="FFFFFF"/>
                </a:highlight>
              </a:rPr>
              <a:t>It improves the model’s performance by experiencing and retraining.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highlight>
                  <a:srgbClr val="FFFFFF"/>
                </a:highlight>
              </a:rPr>
              <a:t>Assumption: not all of the samples are equally informative for model improvement.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 err="1">
                <a:highlight>
                  <a:srgbClr val="FFFFFF"/>
                </a:highlight>
              </a:rPr>
              <a:t>Model</a:t>
            </a:r>
            <a:r>
              <a:rPr lang="sv-SE" sz="1600" dirty="0">
                <a:highlight>
                  <a:srgbClr val="FFFFFF"/>
                </a:highlight>
              </a:rPr>
              <a:t> </a:t>
            </a:r>
            <a:r>
              <a:rPr lang="sv-SE" sz="1600" dirty="0" err="1">
                <a:highlight>
                  <a:srgbClr val="FFFFFF"/>
                </a:highlight>
              </a:rPr>
              <a:t>agnostic</a:t>
            </a:r>
            <a:endParaRPr lang="sv-SE" sz="1600" dirty="0">
              <a:highlight>
                <a:srgbClr val="FFFFFF"/>
              </a:highlight>
            </a:endParaRPr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726E41E6-1F65-58C5-5C8D-18C426F9C7BD}"/>
              </a:ext>
            </a:extLst>
          </p:cNvPr>
          <p:cNvSpPr txBox="1">
            <a:spLocks/>
          </p:cNvSpPr>
          <p:nvPr/>
        </p:nvSpPr>
        <p:spPr>
          <a:xfrm>
            <a:off x="381000" y="169710"/>
            <a:ext cx="5279572" cy="795600"/>
          </a:xfrm>
          <a:prstGeom prst="rect">
            <a:avLst/>
          </a:prstGeom>
        </p:spPr>
        <p:txBody>
          <a:bodyPr vert="horz" lIns="72000" tIns="36000" rIns="72000" bIns="36000" rtlCol="0" anchor="ctr" anchorCtr="0">
            <a:no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4700" b="0" kern="1200">
                <a:solidFill>
                  <a:schemeClr val="accent1"/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defRPr>
            </a:lvl1pPr>
          </a:lstStyle>
          <a:p>
            <a:r>
              <a:rPr lang="en-GB" sz="4000" dirty="0" err="1"/>
              <a:t>CoPAL’s</a:t>
            </a:r>
            <a:r>
              <a:rPr lang="en-GB" sz="4000" dirty="0"/>
              <a:t> Motivation: </a:t>
            </a:r>
          </a:p>
        </p:txBody>
      </p:sp>
    </p:spTree>
    <p:extLst>
      <p:ext uri="{BB962C8B-B14F-4D97-AF65-F5344CB8AC3E}">
        <p14:creationId xmlns:p14="http://schemas.microsoft.com/office/powerpoint/2010/main" val="40818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C61D5-F57C-EEFB-527B-E7D23A2D4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408" y="620688"/>
            <a:ext cx="5938192" cy="795600"/>
          </a:xfrm>
        </p:spPr>
        <p:txBody>
          <a:bodyPr/>
          <a:lstStyle/>
          <a:p>
            <a:r>
              <a:rPr lang="en-US" dirty="0"/>
              <a:t>To conclude: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002898-FE30-F25B-E672-34FCB5342E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408" y="1484688"/>
            <a:ext cx="6014392" cy="4320576"/>
          </a:xfrm>
        </p:spPr>
        <p:txBody>
          <a:bodyPr>
            <a:normAutofit fontScale="92500"/>
          </a:bodyPr>
          <a:lstStyle/>
          <a:p>
            <a:pPr algn="just">
              <a:lnSpc>
                <a:spcPct val="120000"/>
              </a:lnSpc>
            </a:pPr>
            <a:r>
              <a:rPr lang="en-US" dirty="0">
                <a:latin typeface="Aptos" panose="020B0004020202020204" pitchFamily="34" charset="0"/>
              </a:rPr>
              <a:t>We propose the </a:t>
            </a:r>
            <a:r>
              <a:rPr lang="en-US" dirty="0" err="1">
                <a:solidFill>
                  <a:srgbClr val="C00000"/>
                </a:solidFill>
                <a:latin typeface="Aptos" panose="020B0004020202020204" pitchFamily="34" charset="0"/>
              </a:rPr>
              <a:t>CoPAL</a:t>
            </a:r>
            <a:r>
              <a:rPr lang="en-US" dirty="0">
                <a:latin typeface="Aptos" panose="020B0004020202020204" pitchFamily="34" charset="0"/>
              </a:rPr>
              <a:t> algorithm that integrates </a:t>
            </a:r>
            <a:r>
              <a:rPr lang="en-US" dirty="0">
                <a:solidFill>
                  <a:srgbClr val="C00000"/>
                </a:solidFill>
                <a:latin typeface="Aptos" panose="020B0004020202020204" pitchFamily="34" charset="0"/>
              </a:rPr>
              <a:t>Co</a:t>
            </a:r>
            <a:r>
              <a:rPr lang="en-US" dirty="0">
                <a:latin typeface="Aptos" panose="020B0004020202020204" pitchFamily="34" charset="0"/>
              </a:rPr>
              <a:t>nformal </a:t>
            </a:r>
            <a:r>
              <a:rPr lang="en-US" dirty="0">
                <a:solidFill>
                  <a:srgbClr val="C00000"/>
                </a:solidFill>
                <a:latin typeface="Aptos" panose="020B0004020202020204" pitchFamily="34" charset="0"/>
              </a:rPr>
              <a:t>P</a:t>
            </a:r>
            <a:r>
              <a:rPr lang="en-US" dirty="0">
                <a:latin typeface="Aptos" panose="020B0004020202020204" pitchFamily="34" charset="0"/>
              </a:rPr>
              <a:t>rediction in the </a:t>
            </a:r>
            <a:r>
              <a:rPr lang="en-US" dirty="0">
                <a:solidFill>
                  <a:srgbClr val="C00000"/>
                </a:solidFill>
                <a:latin typeface="Aptos" panose="020B0004020202020204" pitchFamily="34" charset="0"/>
              </a:rPr>
              <a:t>A</a:t>
            </a:r>
            <a:r>
              <a:rPr lang="en-US" dirty="0">
                <a:latin typeface="Aptos" panose="020B0004020202020204" pitchFamily="34" charset="0"/>
              </a:rPr>
              <a:t>ctive </a:t>
            </a:r>
            <a:r>
              <a:rPr lang="en-US" dirty="0">
                <a:solidFill>
                  <a:srgbClr val="C00000"/>
                </a:solidFill>
                <a:latin typeface="Aptos" panose="020B0004020202020204" pitchFamily="34" charset="0"/>
              </a:rPr>
              <a:t>L</a:t>
            </a:r>
            <a:r>
              <a:rPr lang="en-US" dirty="0">
                <a:latin typeface="Aptos" panose="020B0004020202020204" pitchFamily="34" charset="0"/>
              </a:rPr>
              <a:t>earning framework for </a:t>
            </a:r>
            <a:r>
              <a:rPr lang="en-US" b="1" dirty="0">
                <a:latin typeface="Aptos" panose="020B0004020202020204" pitchFamily="34" charset="0"/>
              </a:rPr>
              <a:t>regression</a:t>
            </a:r>
            <a:r>
              <a:rPr lang="en-US" dirty="0">
                <a:latin typeface="Aptos" panose="020B0004020202020204" pitchFamily="34" charset="0"/>
              </a:rPr>
              <a:t> tasks.</a:t>
            </a:r>
          </a:p>
          <a:p>
            <a:pPr algn="just">
              <a:lnSpc>
                <a:spcPct val="120000"/>
              </a:lnSpc>
            </a:pPr>
            <a:r>
              <a:rPr lang="en-US" dirty="0">
                <a:latin typeface="Aptos" panose="020B0004020202020204" pitchFamily="34" charset="0"/>
              </a:rPr>
              <a:t>We applied it to a real-world scenario focused on predictive maintenance, i.e., estimating a vehicle component's remaining useful life (</a:t>
            </a:r>
            <a:r>
              <a:rPr lang="en-US" b="1" dirty="0">
                <a:latin typeface="Aptos" panose="020B0004020202020204" pitchFamily="34" charset="0"/>
              </a:rPr>
              <a:t>RUL</a:t>
            </a:r>
            <a:r>
              <a:rPr lang="en-US" dirty="0">
                <a:latin typeface="Aptos" panose="020B0004020202020204" pitchFamily="34" charset="0"/>
              </a:rPr>
              <a:t>).</a:t>
            </a:r>
          </a:p>
          <a:p>
            <a:pPr algn="just">
              <a:lnSpc>
                <a:spcPct val="120000"/>
              </a:lnSpc>
            </a:pPr>
            <a:r>
              <a:rPr lang="en-US" dirty="0">
                <a:latin typeface="Aptos" panose="020B0004020202020204" pitchFamily="34" charset="0"/>
              </a:rPr>
              <a:t>We illustrate the benefits of the </a:t>
            </a:r>
            <a:r>
              <a:rPr lang="en-US" dirty="0" err="1">
                <a:latin typeface="Aptos" panose="020B0004020202020204" pitchFamily="34" charset="0"/>
              </a:rPr>
              <a:t>CoPAL</a:t>
            </a:r>
            <a:r>
              <a:rPr lang="en-US" dirty="0">
                <a:latin typeface="Aptos" panose="020B0004020202020204" pitchFamily="34" charset="0"/>
              </a:rPr>
              <a:t> algorithm on Predictive Maintenance problems using real-world/synthetic data.</a:t>
            </a:r>
          </a:p>
          <a:p>
            <a:pPr algn="just">
              <a:lnSpc>
                <a:spcPct val="120000"/>
              </a:lnSpc>
            </a:pPr>
            <a:r>
              <a:rPr lang="en-US" b="1" dirty="0">
                <a:latin typeface="Aptos" panose="020B0004020202020204" pitchFamily="34" charset="0"/>
              </a:rPr>
              <a:t>Model and application agnostic </a:t>
            </a:r>
            <a:r>
              <a:rPr lang="en-US" dirty="0">
                <a:latin typeface="Aptos" panose="020B0004020202020204" pitchFamily="34" charset="0"/>
              </a:rPr>
              <a:t>(other than </a:t>
            </a:r>
            <a:r>
              <a:rPr lang="en-US" dirty="0" err="1">
                <a:latin typeface="Aptos" panose="020B0004020202020204" pitchFamily="34" charset="0"/>
              </a:rPr>
              <a:t>PdM</a:t>
            </a:r>
            <a:r>
              <a:rPr lang="en-US" dirty="0">
                <a:latin typeface="Aptos" panose="020B0004020202020204" pitchFamily="34" charset="0"/>
              </a:rPr>
              <a:t>)</a:t>
            </a:r>
          </a:p>
          <a:p>
            <a:pPr algn="just">
              <a:lnSpc>
                <a:spcPct val="120000"/>
              </a:lnSpc>
            </a:pPr>
            <a:r>
              <a:rPr lang="en-US" dirty="0">
                <a:latin typeface="Aptos" panose="020B0004020202020204" pitchFamily="34" charset="0"/>
              </a:rPr>
              <a:t>It can be used with all types of data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3893DB-05DB-E931-A2CA-31F2C991A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CoPAL: Conformal Prediction for Active Learning with Application to Remaining Useful Life Estimation in Predictive Maintenance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782CDE-A351-0765-8A29-9DBD5906D292}"/>
              </a:ext>
            </a:extLst>
          </p:cNvPr>
          <p:cNvSpPr txBox="1"/>
          <p:nvPr/>
        </p:nvSpPr>
        <p:spPr>
          <a:xfrm>
            <a:off x="7239000" y="1416288"/>
            <a:ext cx="487680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accent1"/>
                </a:solidFill>
                <a:latin typeface="Aptos" panose="020B0004020202020204" pitchFamily="34" charset="0"/>
                <a:ea typeface="Verdana" pitchFamily="34" charset="0"/>
                <a:cs typeface="Calibri" panose="020F0502020204030204" pitchFamily="34" charset="0"/>
              </a:rPr>
              <a:t>CoPAL</a:t>
            </a:r>
            <a:r>
              <a:rPr lang="en-US" sz="2000" dirty="0">
                <a:solidFill>
                  <a:schemeClr val="accent1"/>
                </a:solidFill>
                <a:latin typeface="Aptos" panose="020B0004020202020204" pitchFamily="34" charset="0"/>
                <a:ea typeface="Verdana" pitchFamily="34" charset="0"/>
                <a:cs typeface="Calibri" panose="020F0502020204030204" pitchFamily="34" charset="0"/>
              </a:rPr>
              <a:t> algorithm could be extended to incorporate </a:t>
            </a:r>
            <a:r>
              <a:rPr lang="en-US" sz="2000" b="1" dirty="0">
                <a:solidFill>
                  <a:schemeClr val="accent1"/>
                </a:solidFill>
                <a:latin typeface="Aptos" panose="020B0004020202020204" pitchFamily="34" charset="0"/>
                <a:ea typeface="Verdana" pitchFamily="34" charset="0"/>
                <a:cs typeface="Calibri" panose="020F0502020204030204" pitchFamily="34" charset="0"/>
              </a:rPr>
              <a:t>survival analysis</a:t>
            </a:r>
            <a:r>
              <a:rPr lang="en-US" sz="2000" dirty="0">
                <a:solidFill>
                  <a:schemeClr val="accent1"/>
                </a:solidFill>
                <a:latin typeface="Aptos" panose="020B0004020202020204" pitchFamily="34" charset="0"/>
                <a:ea typeface="Verdana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1"/>
              </a:solidFill>
              <a:latin typeface="Aptos" panose="020B0004020202020204" pitchFamily="34" charset="0"/>
              <a:ea typeface="Verdana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  <a:latin typeface="Aptos" panose="020B0004020202020204" pitchFamily="34" charset="0"/>
                <a:ea typeface="Verdana" pitchFamily="34" charset="0"/>
                <a:cs typeface="Calibri" panose="020F0502020204030204" pitchFamily="34" charset="0"/>
              </a:rPr>
              <a:t>Exploring </a:t>
            </a:r>
            <a:r>
              <a:rPr lang="en-US" sz="2000" b="1" dirty="0">
                <a:solidFill>
                  <a:schemeClr val="accent1"/>
                </a:solidFill>
                <a:latin typeface="Aptos" panose="020B0004020202020204" pitchFamily="34" charset="0"/>
                <a:ea typeface="Verdana" pitchFamily="34" charset="0"/>
                <a:cs typeface="Calibri" panose="020F0502020204030204" pitchFamily="34" charset="0"/>
              </a:rPr>
              <a:t>different query strategy </a:t>
            </a:r>
            <a:r>
              <a:rPr lang="en-US" sz="2000" dirty="0">
                <a:solidFill>
                  <a:schemeClr val="accent1"/>
                </a:solidFill>
                <a:latin typeface="Aptos" panose="020B0004020202020204" pitchFamily="34" charset="0"/>
                <a:ea typeface="Verdana" pitchFamily="34" charset="0"/>
                <a:cs typeface="Calibri" panose="020F0502020204030204" pitchFamily="34" charset="0"/>
              </a:rPr>
              <a:t>methods beyond uncertainty-based sampling in active learning.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1"/>
              </a:solidFill>
              <a:latin typeface="Aptos" panose="020B0004020202020204" pitchFamily="34" charset="0"/>
              <a:ea typeface="Verdana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  <a:latin typeface="Aptos" panose="020B0004020202020204" pitchFamily="34" charset="0"/>
                <a:ea typeface="Verdana" pitchFamily="34" charset="0"/>
                <a:cs typeface="Calibri" panose="020F0502020204030204" pitchFamily="34" charset="0"/>
              </a:rPr>
              <a:t>Applying the </a:t>
            </a:r>
            <a:r>
              <a:rPr lang="en-US" sz="2000" dirty="0" err="1">
                <a:solidFill>
                  <a:schemeClr val="accent1"/>
                </a:solidFill>
                <a:latin typeface="Aptos" panose="020B0004020202020204" pitchFamily="34" charset="0"/>
                <a:ea typeface="Verdana" pitchFamily="34" charset="0"/>
                <a:cs typeface="Calibri" panose="020F0502020204030204" pitchFamily="34" charset="0"/>
              </a:rPr>
              <a:t>CoPAL</a:t>
            </a:r>
            <a:r>
              <a:rPr lang="en-US" sz="2000" dirty="0">
                <a:solidFill>
                  <a:schemeClr val="accent1"/>
                </a:solidFill>
                <a:latin typeface="Aptos" panose="020B0004020202020204" pitchFamily="34" charset="0"/>
                <a:ea typeface="Verdana" pitchFamily="34" charset="0"/>
                <a:cs typeface="Calibri" panose="020F0502020204030204" pitchFamily="34" charset="0"/>
              </a:rPr>
              <a:t> algorithm to </a:t>
            </a:r>
            <a:r>
              <a:rPr lang="en-US" sz="2000" b="1" dirty="0">
                <a:solidFill>
                  <a:schemeClr val="accent1"/>
                </a:solidFill>
                <a:latin typeface="Aptos" panose="020B0004020202020204" pitchFamily="34" charset="0"/>
                <a:ea typeface="Verdana" pitchFamily="34" charset="0"/>
                <a:cs typeface="Calibri" panose="020F0502020204030204" pitchFamily="34" charset="0"/>
              </a:rPr>
              <a:t>domains other</a:t>
            </a:r>
            <a:r>
              <a:rPr lang="en-US" sz="2000" dirty="0">
                <a:solidFill>
                  <a:schemeClr val="accent1"/>
                </a:solidFill>
                <a:latin typeface="Aptos" panose="020B0004020202020204" pitchFamily="34" charset="0"/>
                <a:ea typeface="Verdana" pitchFamily="34" charset="0"/>
                <a:cs typeface="Calibri" panose="020F0502020204030204" pitchFamily="34" charset="0"/>
              </a:rPr>
              <a:t> than predictive maintenance, such as the medical field, could be a valuable direction for future research.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1"/>
              </a:solidFill>
              <a:latin typeface="Aptos" panose="020B0004020202020204" pitchFamily="34" charset="0"/>
              <a:ea typeface="Verdana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EC2A1C3-C199-F0A0-66E0-6B462B77F3F1}"/>
              </a:ext>
            </a:extLst>
          </p:cNvPr>
          <p:cNvSpPr txBox="1">
            <a:spLocks/>
          </p:cNvSpPr>
          <p:nvPr/>
        </p:nvSpPr>
        <p:spPr>
          <a:xfrm>
            <a:off x="7315200" y="576000"/>
            <a:ext cx="5938192" cy="7956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3100" b="1" kern="1200">
                <a:solidFill>
                  <a:schemeClr val="accent1"/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Future study:</a:t>
            </a:r>
          </a:p>
        </p:txBody>
      </p:sp>
    </p:spTree>
    <p:extLst>
      <p:ext uri="{BB962C8B-B14F-4D97-AF65-F5344CB8AC3E}">
        <p14:creationId xmlns:p14="http://schemas.microsoft.com/office/powerpoint/2010/main" val="26001290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445F8-2284-8D30-D071-1B5F20CF5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Thanks! Questions?</a:t>
            </a:r>
          </a:p>
        </p:txBody>
      </p:sp>
      <p:pic>
        <p:nvPicPr>
          <p:cNvPr id="4" name="Content Placeholder 3" descr="Question marks in a line and one question mark is lit">
            <a:extLst>
              <a:ext uri="{FF2B5EF4-FFF2-40B4-BE49-F238E27FC236}">
                <a16:creationId xmlns:a16="http://schemas.microsoft.com/office/drawing/2014/main" id="{9373B8CC-F896-9791-59D5-9FAF0BBA91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3317" b="24935"/>
          <a:stretch/>
        </p:blipFill>
        <p:spPr>
          <a:xfrm>
            <a:off x="842309" y="1484313"/>
            <a:ext cx="10507382" cy="4321175"/>
          </a:xfrm>
          <a:prstGeom prst="rect">
            <a:avLst/>
          </a:prstGeom>
          <a:noFill/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E17CB1-68A1-9144-751E-216D271C4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CoPAL: Conformal Prediction for Active Learning with Application to Remaining Useful Life Estimation in Predictive Maintenance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5439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C399ACF1-B07C-289D-2C16-5604369BB62D}"/>
              </a:ext>
            </a:extLst>
          </p:cNvPr>
          <p:cNvSpPr/>
          <p:nvPr/>
        </p:nvSpPr>
        <p:spPr>
          <a:xfrm>
            <a:off x="0" y="5717852"/>
            <a:ext cx="2268282" cy="11401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0C8196-4116-96D0-4A84-BA131ED67E10}"/>
              </a:ext>
            </a:extLst>
          </p:cNvPr>
          <p:cNvSpPr txBox="1"/>
          <p:nvPr/>
        </p:nvSpPr>
        <p:spPr>
          <a:xfrm>
            <a:off x="1833595" y="4784257"/>
            <a:ext cx="5786061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Remaining Useful life (RUL) estimation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i="0" dirty="0">
                <a:effectLst/>
                <a:highlight>
                  <a:srgbClr val="FFFFFF"/>
                </a:highlight>
              </a:rPr>
              <a:t>To </a:t>
            </a:r>
            <a:r>
              <a:rPr lang="en-US" sz="1600" b="1" i="0" dirty="0">
                <a:effectLst/>
                <a:highlight>
                  <a:srgbClr val="FFFFFF"/>
                </a:highlight>
              </a:rPr>
              <a:t>train a ML </a:t>
            </a:r>
            <a:r>
              <a:rPr lang="en-US" sz="1600" b="0" i="0" dirty="0">
                <a:effectLst/>
                <a:highlight>
                  <a:srgbClr val="FFFFFF"/>
                </a:highlight>
              </a:rPr>
              <a:t>model: Need a large volume of data with labels/true RUL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highlight>
                  <a:srgbClr val="FFFFFF"/>
                </a:highlight>
              </a:rPr>
              <a:t>For </a:t>
            </a:r>
            <a:r>
              <a:rPr lang="en-US" sz="1600" b="1" dirty="0">
                <a:highlight>
                  <a:srgbClr val="FFFFFF"/>
                </a:highlight>
              </a:rPr>
              <a:t>decision optimization</a:t>
            </a:r>
            <a:r>
              <a:rPr lang="en-US" sz="1600" dirty="0">
                <a:highlight>
                  <a:srgbClr val="FFFFFF"/>
                </a:highlight>
              </a:rPr>
              <a:t>: Not feasible to </a:t>
            </a:r>
            <a:r>
              <a:rPr lang="en-US" sz="1600" b="0" i="0" dirty="0">
                <a:effectLst/>
                <a:highlight>
                  <a:srgbClr val="FFFFFF"/>
                </a:highlight>
              </a:rPr>
              <a:t>send all vehicles to workshops for RUL estimation (tim</a:t>
            </a:r>
            <a:r>
              <a:rPr lang="en-US" sz="1600" dirty="0">
                <a:highlight>
                  <a:srgbClr val="FFFFFF"/>
                </a:highlight>
              </a:rPr>
              <a:t>e and </a:t>
            </a:r>
            <a:r>
              <a:rPr lang="en-US" sz="1600" b="0" i="0" dirty="0">
                <a:effectLst/>
                <a:highlight>
                  <a:srgbClr val="FFFFFF"/>
                </a:highlight>
              </a:rPr>
              <a:t>resource-consuming)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highlight>
                  <a:srgbClr val="FFFFFF"/>
                </a:highlight>
              </a:rPr>
              <a:t>N</a:t>
            </a:r>
            <a:r>
              <a:rPr lang="en-US" sz="1600" b="0" i="0" dirty="0">
                <a:effectLst/>
                <a:highlight>
                  <a:srgbClr val="FFFFFF"/>
                </a:highlight>
              </a:rPr>
              <a:t>eed a </a:t>
            </a:r>
            <a:r>
              <a:rPr lang="en-US" sz="1600" b="1" i="0" dirty="0">
                <a:effectLst/>
                <a:highlight>
                  <a:srgbClr val="FFFFFF"/>
                </a:highlight>
              </a:rPr>
              <a:t>more strategic approach for selecting </a:t>
            </a:r>
            <a:r>
              <a:rPr lang="en-US" sz="1600" b="0" i="0" dirty="0">
                <a:effectLst/>
                <a:highlight>
                  <a:srgbClr val="FFFFFF"/>
                </a:highlight>
              </a:rPr>
              <a:t>vehicles for RUL estimation that optimizes resource utilization and maximizes the effectiveness of </a:t>
            </a:r>
            <a:r>
              <a:rPr lang="en-US" sz="1600" b="0" i="0" dirty="0" err="1">
                <a:effectLst/>
                <a:highlight>
                  <a:srgbClr val="FFFFFF"/>
                </a:highlight>
              </a:rPr>
              <a:t>PdM</a:t>
            </a:r>
            <a:r>
              <a:rPr lang="en-US" sz="1600" b="0" i="0" dirty="0">
                <a:effectLst/>
                <a:highlight>
                  <a:srgbClr val="FFFFFF"/>
                </a:highlight>
              </a:rPr>
              <a:t> efforts.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SE" sz="18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4DDF64E-119A-4B0F-F5CD-8D3D4D6B9BCD}"/>
              </a:ext>
            </a:extLst>
          </p:cNvPr>
          <p:cNvSpPr/>
          <p:nvPr/>
        </p:nvSpPr>
        <p:spPr>
          <a:xfrm>
            <a:off x="3657600" y="2166009"/>
            <a:ext cx="2438400" cy="2260485"/>
          </a:xfrm>
          <a:prstGeom prst="rect">
            <a:avLst/>
          </a:prstGeom>
          <a:solidFill>
            <a:srgbClr val="8B651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 descr="Two robots with wires and wires&#10;&#10;Description automatically generated">
            <a:extLst>
              <a:ext uri="{FF2B5EF4-FFF2-40B4-BE49-F238E27FC236}">
                <a16:creationId xmlns:a16="http://schemas.microsoft.com/office/drawing/2014/main" id="{1105E4C7-6CEB-359B-0255-808D9C87E0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0" r="44140" b="11677"/>
          <a:stretch/>
        </p:blipFill>
        <p:spPr>
          <a:xfrm>
            <a:off x="4121720" y="2381853"/>
            <a:ext cx="1524000" cy="2113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Right Arrow 18">
            <a:extLst>
              <a:ext uri="{FF2B5EF4-FFF2-40B4-BE49-F238E27FC236}">
                <a16:creationId xmlns:a16="http://schemas.microsoft.com/office/drawing/2014/main" id="{EB93FC8D-FDF5-E4FD-1E7F-65D77250D5C0}"/>
              </a:ext>
            </a:extLst>
          </p:cNvPr>
          <p:cNvSpPr/>
          <p:nvPr/>
        </p:nvSpPr>
        <p:spPr>
          <a:xfrm>
            <a:off x="2922099" y="2286000"/>
            <a:ext cx="698299" cy="5847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train</a:t>
            </a:r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AD85FD8D-4C62-A4F2-2BBC-C9D58A40FB19}"/>
              </a:ext>
            </a:extLst>
          </p:cNvPr>
          <p:cNvSpPr/>
          <p:nvPr/>
        </p:nvSpPr>
        <p:spPr>
          <a:xfrm>
            <a:off x="6172200" y="2839291"/>
            <a:ext cx="579025" cy="36824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A red truck with its front lights on&#10;&#10;Description automatically generated">
            <a:extLst>
              <a:ext uri="{FF2B5EF4-FFF2-40B4-BE49-F238E27FC236}">
                <a16:creationId xmlns:a16="http://schemas.microsoft.com/office/drawing/2014/main" id="{12A95282-93BA-29B3-7EBC-B80666B968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21495" r="9678" b="10764"/>
          <a:stretch/>
        </p:blipFill>
        <p:spPr>
          <a:xfrm>
            <a:off x="1105264" y="3120798"/>
            <a:ext cx="1524001" cy="1171016"/>
          </a:xfrm>
          <a:prstGeom prst="rect">
            <a:avLst/>
          </a:prstGeom>
        </p:spPr>
      </p:pic>
      <p:pic>
        <p:nvPicPr>
          <p:cNvPr id="35" name="Picture 34" descr="A red truck with its front lights on&#10;&#10;Description automatically generated">
            <a:extLst>
              <a:ext uri="{FF2B5EF4-FFF2-40B4-BE49-F238E27FC236}">
                <a16:creationId xmlns:a16="http://schemas.microsoft.com/office/drawing/2014/main" id="{CD8871EC-D984-4225-D00B-76AC466A81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21495" r="9678" b="10764"/>
          <a:stretch/>
        </p:blipFill>
        <p:spPr>
          <a:xfrm>
            <a:off x="7126985" y="2118180"/>
            <a:ext cx="885265" cy="680222"/>
          </a:xfrm>
          <a:prstGeom prst="rect">
            <a:avLst/>
          </a:prstGeom>
        </p:spPr>
      </p:pic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0FF5FAA-A88A-7A84-7282-66E076AC57DF}"/>
              </a:ext>
            </a:extLst>
          </p:cNvPr>
          <p:cNvCxnSpPr/>
          <p:nvPr/>
        </p:nvCxnSpPr>
        <p:spPr>
          <a:xfrm flipV="1">
            <a:off x="7569618" y="2807568"/>
            <a:ext cx="2183982" cy="3172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Graphic 38" descr="Tools with solid fill">
            <a:extLst>
              <a:ext uri="{FF2B5EF4-FFF2-40B4-BE49-F238E27FC236}">
                <a16:creationId xmlns:a16="http://schemas.microsoft.com/office/drawing/2014/main" id="{D68F0FFD-B572-0A5F-A922-D50587FD22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37809" y="2473989"/>
            <a:ext cx="329991" cy="329991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6FD97B55-8548-9343-37AE-A1E40F818DD4}"/>
              </a:ext>
            </a:extLst>
          </p:cNvPr>
          <p:cNvSpPr txBox="1"/>
          <p:nvPr/>
        </p:nvSpPr>
        <p:spPr>
          <a:xfrm>
            <a:off x="9492922" y="2438400"/>
            <a:ext cx="8702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time</a:t>
            </a:r>
            <a:endParaRPr lang="en-US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8BA8235E-876A-4895-7B28-A0C679BBDAB7}"/>
              </a:ext>
            </a:extLst>
          </p:cNvPr>
          <p:cNvSpPr/>
          <p:nvPr/>
        </p:nvSpPr>
        <p:spPr>
          <a:xfrm>
            <a:off x="8839200" y="2718613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ight Brace 43">
            <a:extLst>
              <a:ext uri="{FF2B5EF4-FFF2-40B4-BE49-F238E27FC236}">
                <a16:creationId xmlns:a16="http://schemas.microsoft.com/office/drawing/2014/main" id="{D6BA7308-5A0E-BC74-6C5B-4E66ECF67888}"/>
              </a:ext>
            </a:extLst>
          </p:cNvPr>
          <p:cNvSpPr/>
          <p:nvPr/>
        </p:nvSpPr>
        <p:spPr>
          <a:xfrm rot="5400000">
            <a:off x="8149296" y="2368819"/>
            <a:ext cx="236807" cy="1143000"/>
          </a:xfrm>
          <a:prstGeom prst="rightBrac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B7B2748-119F-239F-4082-BA8798DAEDF3}"/>
              </a:ext>
            </a:extLst>
          </p:cNvPr>
          <p:cNvSpPr txBox="1"/>
          <p:nvPr/>
        </p:nvSpPr>
        <p:spPr>
          <a:xfrm>
            <a:off x="8012250" y="3014246"/>
            <a:ext cx="5221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</a:rPr>
              <a:t>RUL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36C7133-C51E-91BD-4101-8F0C115E5D20}"/>
              </a:ext>
            </a:extLst>
          </p:cNvPr>
          <p:cNvSpPr txBox="1"/>
          <p:nvPr/>
        </p:nvSpPr>
        <p:spPr>
          <a:xfrm>
            <a:off x="4624590" y="1571893"/>
            <a:ext cx="1095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ML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7" name="Picture 46" descr="A red truck with its front lights on&#10;&#10;Description automatically generated">
            <a:extLst>
              <a:ext uri="{FF2B5EF4-FFF2-40B4-BE49-F238E27FC236}">
                <a16:creationId xmlns:a16="http://schemas.microsoft.com/office/drawing/2014/main" id="{0169339D-184A-B6E0-7BE4-3F25B4D6A5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21495" r="9678" b="10764"/>
          <a:stretch/>
        </p:blipFill>
        <p:spPr>
          <a:xfrm>
            <a:off x="867842" y="3412842"/>
            <a:ext cx="1524001" cy="1171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" name="Picture 47" descr="A red truck with its front lights on&#10;&#10;Description automatically generated">
            <a:extLst>
              <a:ext uri="{FF2B5EF4-FFF2-40B4-BE49-F238E27FC236}">
                <a16:creationId xmlns:a16="http://schemas.microsoft.com/office/drawing/2014/main" id="{53160F65-5B68-C1E5-359F-2084FBED06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21495" r="9678" b="10764"/>
          <a:stretch/>
        </p:blipFill>
        <p:spPr>
          <a:xfrm>
            <a:off x="604619" y="3721989"/>
            <a:ext cx="1524001" cy="1171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" name="Picture 48" descr="A red truck with its front lights on&#10;&#10;Description automatically generated">
            <a:extLst>
              <a:ext uri="{FF2B5EF4-FFF2-40B4-BE49-F238E27FC236}">
                <a16:creationId xmlns:a16="http://schemas.microsoft.com/office/drawing/2014/main" id="{E40FE3C8-BBDA-270F-2B85-5787FB5A94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21495" r="9678" b="10764"/>
          <a:stretch/>
        </p:blipFill>
        <p:spPr>
          <a:xfrm>
            <a:off x="351364" y="4020612"/>
            <a:ext cx="1524001" cy="1171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" name="Picture 49" descr="A red truck with its front lights on&#10;&#10;Description automatically generated">
            <a:extLst>
              <a:ext uri="{FF2B5EF4-FFF2-40B4-BE49-F238E27FC236}">
                <a16:creationId xmlns:a16="http://schemas.microsoft.com/office/drawing/2014/main" id="{1DF1A16A-B44F-E75B-8B30-3310A4B208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21495" r="9678" b="10764"/>
          <a:stretch/>
        </p:blipFill>
        <p:spPr>
          <a:xfrm>
            <a:off x="152400" y="4239184"/>
            <a:ext cx="1524001" cy="1171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" name="Picture 50" descr="A red truck with its front lights on&#10;&#10;Description automatically generated">
            <a:extLst>
              <a:ext uri="{FF2B5EF4-FFF2-40B4-BE49-F238E27FC236}">
                <a16:creationId xmlns:a16="http://schemas.microsoft.com/office/drawing/2014/main" id="{B0ED9891-35AA-705D-ECEB-992994ABDC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21495" r="9678" b="10764"/>
          <a:stretch/>
        </p:blipFill>
        <p:spPr>
          <a:xfrm>
            <a:off x="6934200" y="2514600"/>
            <a:ext cx="885265" cy="680222"/>
          </a:xfrm>
          <a:prstGeom prst="rect">
            <a:avLst/>
          </a:prstGeom>
        </p:spPr>
      </p:pic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B45565DB-6A31-3B8E-C129-03057CA6D283}"/>
              </a:ext>
            </a:extLst>
          </p:cNvPr>
          <p:cNvCxnSpPr/>
          <p:nvPr/>
        </p:nvCxnSpPr>
        <p:spPr>
          <a:xfrm flipV="1">
            <a:off x="7376833" y="3203988"/>
            <a:ext cx="2183982" cy="3172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Graphic 52" descr="Tools with solid fill">
            <a:extLst>
              <a:ext uri="{FF2B5EF4-FFF2-40B4-BE49-F238E27FC236}">
                <a16:creationId xmlns:a16="http://schemas.microsoft.com/office/drawing/2014/main" id="{D992C5A1-E030-0922-8F1C-477B2DF12F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65415" y="2870409"/>
            <a:ext cx="329991" cy="329991"/>
          </a:xfrm>
          <a:prstGeom prst="rect">
            <a:avLst/>
          </a:prstGeom>
        </p:spPr>
      </p:pic>
      <p:sp>
        <p:nvSpPr>
          <p:cNvPr id="54" name="Oval 53">
            <a:extLst>
              <a:ext uri="{FF2B5EF4-FFF2-40B4-BE49-F238E27FC236}">
                <a16:creationId xmlns:a16="http://schemas.microsoft.com/office/drawing/2014/main" id="{FE914DE1-B550-F499-B5C9-53EAE870799E}"/>
              </a:ext>
            </a:extLst>
          </p:cNvPr>
          <p:cNvSpPr/>
          <p:nvPr/>
        </p:nvSpPr>
        <p:spPr>
          <a:xfrm>
            <a:off x="8366806" y="3115033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1826569-986C-4EA9-9AEA-E5F9A8131045}"/>
              </a:ext>
            </a:extLst>
          </p:cNvPr>
          <p:cNvSpPr txBox="1"/>
          <p:nvPr/>
        </p:nvSpPr>
        <p:spPr>
          <a:xfrm>
            <a:off x="7696200" y="3200400"/>
            <a:ext cx="5221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</a:rPr>
              <a:t>RUL</a:t>
            </a:r>
            <a:endParaRPr lang="en-US" b="1" dirty="0">
              <a:solidFill>
                <a:srgbClr val="00B050"/>
              </a:solidFill>
            </a:endParaRPr>
          </a:p>
        </p:txBody>
      </p:sp>
      <p:pic>
        <p:nvPicPr>
          <p:cNvPr id="63" name="Picture 62" descr="A red truck with its front lights on&#10;&#10;Description automatically generated">
            <a:extLst>
              <a:ext uri="{FF2B5EF4-FFF2-40B4-BE49-F238E27FC236}">
                <a16:creationId xmlns:a16="http://schemas.microsoft.com/office/drawing/2014/main" id="{6CC3D079-555A-5BCE-318E-62DB960ABC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21495" r="9678" b="10764"/>
          <a:stretch/>
        </p:blipFill>
        <p:spPr>
          <a:xfrm>
            <a:off x="6781800" y="2895600"/>
            <a:ext cx="885265" cy="680222"/>
          </a:xfrm>
          <a:prstGeom prst="rect">
            <a:avLst/>
          </a:prstGeom>
        </p:spPr>
      </p:pic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E8779088-7FF0-45FA-62B2-B331F6E1B956}"/>
              </a:ext>
            </a:extLst>
          </p:cNvPr>
          <p:cNvCxnSpPr/>
          <p:nvPr/>
        </p:nvCxnSpPr>
        <p:spPr>
          <a:xfrm flipV="1">
            <a:off x="7224433" y="3584988"/>
            <a:ext cx="2183982" cy="3172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Graphic 64" descr="Tools with solid fill">
            <a:extLst>
              <a:ext uri="{FF2B5EF4-FFF2-40B4-BE49-F238E27FC236}">
                <a16:creationId xmlns:a16="http://schemas.microsoft.com/office/drawing/2014/main" id="{39137C0D-84D3-0058-3A0D-8504E33AEE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92624" y="3251409"/>
            <a:ext cx="329991" cy="329991"/>
          </a:xfrm>
          <a:prstGeom prst="rect">
            <a:avLst/>
          </a:prstGeom>
        </p:spPr>
      </p:pic>
      <p:sp>
        <p:nvSpPr>
          <p:cNvPr id="66" name="Oval 65">
            <a:extLst>
              <a:ext uri="{FF2B5EF4-FFF2-40B4-BE49-F238E27FC236}">
                <a16:creationId xmlns:a16="http://schemas.microsoft.com/office/drawing/2014/main" id="{AAAB2E33-EA04-CEE6-6ECC-0777115B1130}"/>
              </a:ext>
            </a:extLst>
          </p:cNvPr>
          <p:cNvSpPr/>
          <p:nvPr/>
        </p:nvSpPr>
        <p:spPr>
          <a:xfrm>
            <a:off x="8494015" y="3496033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71C289C-5F23-EFAE-5083-2A8E77D42D0D}"/>
              </a:ext>
            </a:extLst>
          </p:cNvPr>
          <p:cNvSpPr txBox="1"/>
          <p:nvPr/>
        </p:nvSpPr>
        <p:spPr>
          <a:xfrm>
            <a:off x="7667064" y="3581400"/>
            <a:ext cx="5473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</a:rPr>
              <a:t>RUL</a:t>
            </a:r>
            <a:endParaRPr lang="en-US" b="1" dirty="0">
              <a:solidFill>
                <a:srgbClr val="00B050"/>
              </a:solidFill>
            </a:endParaRPr>
          </a:p>
        </p:txBody>
      </p:sp>
      <p:pic>
        <p:nvPicPr>
          <p:cNvPr id="70" name="Picture 69" descr="A person working on a machine&#10;&#10;Description automatically generated">
            <a:extLst>
              <a:ext uri="{FF2B5EF4-FFF2-40B4-BE49-F238E27FC236}">
                <a16:creationId xmlns:a16="http://schemas.microsoft.com/office/drawing/2014/main" id="{B46C0AE1-8C81-6D50-FF9C-7F697476DD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40655" y="2132075"/>
            <a:ext cx="1998945" cy="1500938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AE6C6B00-30B3-02AB-EC64-894B84110A9F}"/>
              </a:ext>
            </a:extLst>
          </p:cNvPr>
          <p:cNvSpPr txBox="1"/>
          <p:nvPr/>
        </p:nvSpPr>
        <p:spPr>
          <a:xfrm>
            <a:off x="7309236" y="4864954"/>
            <a:ext cx="4957191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highlight>
                  <a:srgbClr val="FFFFFF"/>
                </a:highlight>
              </a:rPr>
              <a:t>Steps:</a:t>
            </a:r>
          </a:p>
          <a:p>
            <a:pPr marL="952485" lvl="1" indent="-342900">
              <a:buFont typeface="+mj-lt"/>
              <a:buAutoNum type="arabicPeriod"/>
            </a:pPr>
            <a:r>
              <a:rPr lang="en-US" sz="1600" dirty="0">
                <a:highlight>
                  <a:srgbClr val="FFFFFF"/>
                </a:highlight>
              </a:rPr>
              <a:t>Initialization</a:t>
            </a:r>
          </a:p>
          <a:p>
            <a:pPr marL="952485" lvl="1" indent="-342900">
              <a:buFont typeface="+mj-lt"/>
              <a:buAutoNum type="arabicPeriod"/>
            </a:pPr>
            <a:r>
              <a:rPr lang="en-US" sz="1600" dirty="0">
                <a:highlight>
                  <a:srgbClr val="FFFFFF"/>
                </a:highlight>
              </a:rPr>
              <a:t>Model training</a:t>
            </a:r>
          </a:p>
          <a:p>
            <a:pPr marL="952485" lvl="1" indent="-342900">
              <a:buFont typeface="+mj-lt"/>
              <a:buAutoNum type="arabicPeriod"/>
            </a:pPr>
            <a:r>
              <a:rPr lang="en-US" sz="1600" dirty="0">
                <a:highlight>
                  <a:srgbClr val="FFFFFF"/>
                </a:highlight>
              </a:rPr>
              <a:t>Sample selection </a:t>
            </a:r>
          </a:p>
          <a:p>
            <a:pPr marL="1562070" lvl="2" indent="-342900">
              <a:buFont typeface="Arial" panose="020B0604020202020204" pitchFamily="34" charset="0"/>
              <a:buChar char="•"/>
            </a:pPr>
            <a:r>
              <a:rPr lang="en-US" sz="1600" dirty="0">
                <a:highlight>
                  <a:srgbClr val="FFFFFF"/>
                </a:highlight>
              </a:rPr>
              <a:t>(query strategy: Uncertainty sampling)</a:t>
            </a:r>
          </a:p>
          <a:p>
            <a:pPr marL="952485" lvl="1" indent="-342900">
              <a:buFont typeface="+mj-lt"/>
              <a:buAutoNum type="arabicPeriod"/>
            </a:pPr>
            <a:r>
              <a:rPr lang="en-US" sz="1600" dirty="0">
                <a:highlight>
                  <a:srgbClr val="FFFFFF"/>
                </a:highlight>
              </a:rPr>
              <a:t>Feedback</a:t>
            </a:r>
          </a:p>
          <a:p>
            <a:pPr marL="952485" lvl="1" indent="-342900">
              <a:buFont typeface="+mj-lt"/>
              <a:buAutoNum type="arabicPeriod"/>
            </a:pPr>
            <a:r>
              <a:rPr lang="en-US" sz="1600" dirty="0">
                <a:highlight>
                  <a:srgbClr val="FFFFFF"/>
                </a:highlight>
              </a:rPr>
              <a:t>Model update</a:t>
            </a:r>
            <a:endParaRPr lang="en-SE" sz="1600">
              <a:highlight>
                <a:srgbClr val="FFFFFF"/>
              </a:highlight>
            </a:endParaRPr>
          </a:p>
          <a:p>
            <a:endParaRPr lang="en-US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7D5176B-351A-5A40-C962-9E12A59EE438}"/>
              </a:ext>
            </a:extLst>
          </p:cNvPr>
          <p:cNvSpPr txBox="1"/>
          <p:nvPr/>
        </p:nvSpPr>
        <p:spPr>
          <a:xfrm>
            <a:off x="4673059" y="2093389"/>
            <a:ext cx="669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ML</a:t>
            </a:r>
          </a:p>
        </p:txBody>
      </p:sp>
      <p:sp>
        <p:nvSpPr>
          <p:cNvPr id="79" name="Rubrik 1">
            <a:extLst>
              <a:ext uri="{FF2B5EF4-FFF2-40B4-BE49-F238E27FC236}">
                <a16:creationId xmlns:a16="http://schemas.microsoft.com/office/drawing/2014/main" id="{4765D8A0-762E-A957-D036-139B27B819A4}"/>
              </a:ext>
            </a:extLst>
          </p:cNvPr>
          <p:cNvSpPr txBox="1">
            <a:spLocks/>
          </p:cNvSpPr>
          <p:nvPr/>
        </p:nvSpPr>
        <p:spPr>
          <a:xfrm>
            <a:off x="304800" y="-152400"/>
            <a:ext cx="5279572" cy="795600"/>
          </a:xfrm>
          <a:prstGeom prst="rect">
            <a:avLst/>
          </a:prstGeom>
        </p:spPr>
        <p:txBody>
          <a:bodyPr vert="horz" lIns="72000" tIns="36000" rIns="72000" bIns="36000" rtlCol="0" anchor="ctr" anchorCtr="0">
            <a:no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4700" b="0" kern="1200">
                <a:solidFill>
                  <a:schemeClr val="accent1"/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defRPr>
            </a:lvl1pPr>
          </a:lstStyle>
          <a:p>
            <a:r>
              <a:rPr lang="en-GB" sz="3200" dirty="0" err="1">
                <a:solidFill>
                  <a:srgbClr val="C00000"/>
                </a:solidFill>
              </a:rPr>
              <a:t>CoPAL</a:t>
            </a:r>
            <a:r>
              <a:rPr lang="en-GB" sz="3200" dirty="0" err="1"/>
              <a:t>’s</a:t>
            </a:r>
            <a:r>
              <a:rPr lang="en-GB" sz="3200" dirty="0"/>
              <a:t> Motivation: 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13DCB67E-EA76-4B3C-2033-A57D17F4DC4F}"/>
              </a:ext>
            </a:extLst>
          </p:cNvPr>
          <p:cNvSpPr txBox="1"/>
          <p:nvPr/>
        </p:nvSpPr>
        <p:spPr>
          <a:xfrm>
            <a:off x="228600" y="609325"/>
            <a:ext cx="1158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(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Co</a:t>
            </a:r>
            <a:r>
              <a:rPr lang="en-US" sz="3200" dirty="0">
                <a:solidFill>
                  <a:schemeClr val="accent1"/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nformal 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P</a:t>
            </a:r>
            <a:r>
              <a:rPr lang="en-US" sz="3200" dirty="0">
                <a:solidFill>
                  <a:schemeClr val="accent1"/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rediction in 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A</a:t>
            </a:r>
            <a:r>
              <a:rPr lang="en-US" sz="3200" dirty="0">
                <a:solidFill>
                  <a:schemeClr val="accent1"/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ctive 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L</a:t>
            </a:r>
            <a:r>
              <a:rPr lang="en-US" sz="3200" dirty="0">
                <a:solidFill>
                  <a:schemeClr val="accent1"/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earning in Predictive Maintenance)</a:t>
            </a:r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6D19AA10-49B7-5FC0-F72A-C2B83537228B}"/>
              </a:ext>
            </a:extLst>
          </p:cNvPr>
          <p:cNvCxnSpPr/>
          <p:nvPr/>
        </p:nvCxnSpPr>
        <p:spPr>
          <a:xfrm flipV="1">
            <a:off x="7072033" y="3971566"/>
            <a:ext cx="2183982" cy="3172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" name="Graphic 81" descr="Tools with solid fill">
            <a:extLst>
              <a:ext uri="{FF2B5EF4-FFF2-40B4-BE49-F238E27FC236}">
                <a16:creationId xmlns:a16="http://schemas.microsoft.com/office/drawing/2014/main" id="{5175532A-FC5C-DEE3-2F55-C3EAC36ECA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60615" y="3632409"/>
            <a:ext cx="329991" cy="329991"/>
          </a:xfrm>
          <a:prstGeom prst="rect">
            <a:avLst/>
          </a:prstGeom>
        </p:spPr>
      </p:pic>
      <p:sp>
        <p:nvSpPr>
          <p:cNvPr id="83" name="Oval 82">
            <a:extLst>
              <a:ext uri="{FF2B5EF4-FFF2-40B4-BE49-F238E27FC236}">
                <a16:creationId xmlns:a16="http://schemas.microsoft.com/office/drawing/2014/main" id="{E1CBF914-0606-95D2-5AA3-F43711E12B45}"/>
              </a:ext>
            </a:extLst>
          </p:cNvPr>
          <p:cNvSpPr/>
          <p:nvPr/>
        </p:nvSpPr>
        <p:spPr>
          <a:xfrm>
            <a:off x="8062006" y="3882611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502F4A9B-6E9B-2EE6-9397-A7A4DC55882C}"/>
              </a:ext>
            </a:extLst>
          </p:cNvPr>
          <p:cNvSpPr txBox="1"/>
          <p:nvPr/>
        </p:nvSpPr>
        <p:spPr>
          <a:xfrm>
            <a:off x="7467600" y="3967978"/>
            <a:ext cx="5221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</a:rPr>
              <a:t>RUL</a:t>
            </a:r>
            <a:endParaRPr lang="en-US" b="1" dirty="0">
              <a:solidFill>
                <a:srgbClr val="00B050"/>
              </a:solidFill>
            </a:endParaRPr>
          </a:p>
        </p:txBody>
      </p:sp>
      <p:pic>
        <p:nvPicPr>
          <p:cNvPr id="85" name="Picture 84" descr="A red truck with its front lights on&#10;&#10;Description automatically generated">
            <a:extLst>
              <a:ext uri="{FF2B5EF4-FFF2-40B4-BE49-F238E27FC236}">
                <a16:creationId xmlns:a16="http://schemas.microsoft.com/office/drawing/2014/main" id="{D070501B-5EDA-904A-894E-2FD495470E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21495" r="9678" b="10764"/>
          <a:stretch/>
        </p:blipFill>
        <p:spPr>
          <a:xfrm>
            <a:off x="6477000" y="3663178"/>
            <a:ext cx="885265" cy="680222"/>
          </a:xfrm>
          <a:prstGeom prst="rect">
            <a:avLst/>
          </a:prstGeom>
        </p:spPr>
      </p:pic>
      <p:sp>
        <p:nvSpPr>
          <p:cNvPr id="88" name="Right Arrow 87">
            <a:extLst>
              <a:ext uri="{FF2B5EF4-FFF2-40B4-BE49-F238E27FC236}">
                <a16:creationId xmlns:a16="http://schemas.microsoft.com/office/drawing/2014/main" id="{7941B1C2-CDE5-8D2A-5855-14B78FC6F697}"/>
              </a:ext>
            </a:extLst>
          </p:cNvPr>
          <p:cNvSpPr/>
          <p:nvPr/>
        </p:nvSpPr>
        <p:spPr>
          <a:xfrm rot="2405173">
            <a:off x="7052928" y="1776474"/>
            <a:ext cx="414672" cy="284677"/>
          </a:xfrm>
          <a:prstGeom prst="rightArrow">
            <a:avLst/>
          </a:prstGeom>
          <a:solidFill>
            <a:schemeClr val="accent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ight Arrow 88">
            <a:extLst>
              <a:ext uri="{FF2B5EF4-FFF2-40B4-BE49-F238E27FC236}">
                <a16:creationId xmlns:a16="http://schemas.microsoft.com/office/drawing/2014/main" id="{DF6256B9-BDA8-557D-0D2D-7B3578BD0141}"/>
              </a:ext>
            </a:extLst>
          </p:cNvPr>
          <p:cNvSpPr/>
          <p:nvPr/>
        </p:nvSpPr>
        <p:spPr>
          <a:xfrm rot="2405173">
            <a:off x="6628978" y="2157474"/>
            <a:ext cx="414672" cy="284677"/>
          </a:xfrm>
          <a:prstGeom prst="rightArrow">
            <a:avLst/>
          </a:prstGeom>
          <a:solidFill>
            <a:schemeClr val="accent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0EB7C148-207F-E4FC-A5FE-DC4167DD4FCD}"/>
              </a:ext>
            </a:extLst>
          </p:cNvPr>
          <p:cNvCxnSpPr/>
          <p:nvPr/>
        </p:nvCxnSpPr>
        <p:spPr>
          <a:xfrm flipV="1">
            <a:off x="6919633" y="4423188"/>
            <a:ext cx="2183982" cy="3172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1" name="Graphic 90" descr="Tools with solid fill">
            <a:extLst>
              <a:ext uri="{FF2B5EF4-FFF2-40B4-BE49-F238E27FC236}">
                <a16:creationId xmlns:a16="http://schemas.microsoft.com/office/drawing/2014/main" id="{C15972D4-5608-5D21-55E8-7E3B3D5287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08215" y="4089609"/>
            <a:ext cx="329991" cy="329991"/>
          </a:xfrm>
          <a:prstGeom prst="rect">
            <a:avLst/>
          </a:prstGeom>
        </p:spPr>
      </p:pic>
      <p:sp>
        <p:nvSpPr>
          <p:cNvPr id="92" name="Oval 91">
            <a:extLst>
              <a:ext uri="{FF2B5EF4-FFF2-40B4-BE49-F238E27FC236}">
                <a16:creationId xmlns:a16="http://schemas.microsoft.com/office/drawing/2014/main" id="{F49B3FC7-0DEA-83D7-E6AA-70C29F327D5D}"/>
              </a:ext>
            </a:extLst>
          </p:cNvPr>
          <p:cNvSpPr/>
          <p:nvPr/>
        </p:nvSpPr>
        <p:spPr>
          <a:xfrm>
            <a:off x="7909606" y="4334233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3BB542E3-C68D-B2E4-A01A-313BD99DEE65}"/>
              </a:ext>
            </a:extLst>
          </p:cNvPr>
          <p:cNvSpPr txBox="1"/>
          <p:nvPr/>
        </p:nvSpPr>
        <p:spPr>
          <a:xfrm>
            <a:off x="7315200" y="4419600"/>
            <a:ext cx="5221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</a:rPr>
              <a:t>RUL</a:t>
            </a:r>
            <a:endParaRPr lang="en-US" b="1" dirty="0">
              <a:solidFill>
                <a:srgbClr val="00B050"/>
              </a:solidFill>
            </a:endParaRPr>
          </a:p>
        </p:txBody>
      </p:sp>
      <p:pic>
        <p:nvPicPr>
          <p:cNvPr id="94" name="Picture 93" descr="A red truck with its front lights on&#10;&#10;Description automatically generated">
            <a:extLst>
              <a:ext uri="{FF2B5EF4-FFF2-40B4-BE49-F238E27FC236}">
                <a16:creationId xmlns:a16="http://schemas.microsoft.com/office/drawing/2014/main" id="{13559252-FB88-D3B3-2835-184BDCC0EE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21495" r="9678" b="10764"/>
          <a:stretch/>
        </p:blipFill>
        <p:spPr>
          <a:xfrm>
            <a:off x="6324600" y="4114800"/>
            <a:ext cx="885265" cy="680222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F572AC1B-382B-B803-8DAB-049D7A6A207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8431" t="22658" r="36757" b="30283"/>
          <a:stretch/>
        </p:blipFill>
        <p:spPr>
          <a:xfrm>
            <a:off x="7091925" y="2229964"/>
            <a:ext cx="875386" cy="665636"/>
          </a:xfrm>
          <a:prstGeom prst="rect">
            <a:avLst/>
          </a:prstGeom>
          <a:ln w="3810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DD408E71-F468-F76A-B1EA-E80388F2882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8431" t="22658" r="36757" b="30283"/>
          <a:stretch/>
        </p:blipFill>
        <p:spPr>
          <a:xfrm>
            <a:off x="7469535" y="1824598"/>
            <a:ext cx="875386" cy="665636"/>
          </a:xfrm>
          <a:prstGeom prst="rect">
            <a:avLst/>
          </a:prstGeom>
          <a:ln w="28575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4BFEFFC7-3783-BD2F-F7C6-65E3C364EF4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8431" t="22658" r="36757" b="30283"/>
          <a:stretch/>
        </p:blipFill>
        <p:spPr>
          <a:xfrm>
            <a:off x="1206996" y="1676400"/>
            <a:ext cx="1652333" cy="1256420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C198E2FA-18E5-8247-A780-AE529C3D811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8431" t="22658" r="36757" b="30283"/>
          <a:stretch/>
        </p:blipFill>
        <p:spPr>
          <a:xfrm>
            <a:off x="838200" y="1948973"/>
            <a:ext cx="1652333" cy="1256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0" name="Right Arrow 99">
            <a:extLst>
              <a:ext uri="{FF2B5EF4-FFF2-40B4-BE49-F238E27FC236}">
                <a16:creationId xmlns:a16="http://schemas.microsoft.com/office/drawing/2014/main" id="{2DCA8ABA-6D8D-BC82-7D89-BB5E262E342F}"/>
              </a:ext>
            </a:extLst>
          </p:cNvPr>
          <p:cNvSpPr/>
          <p:nvPr/>
        </p:nvSpPr>
        <p:spPr>
          <a:xfrm>
            <a:off x="2895600" y="3305652"/>
            <a:ext cx="700001" cy="5847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test</a:t>
            </a:r>
          </a:p>
        </p:txBody>
      </p:sp>
      <p:pic>
        <p:nvPicPr>
          <p:cNvPr id="101" name="Picture 100">
            <a:extLst>
              <a:ext uri="{FF2B5EF4-FFF2-40B4-BE49-F238E27FC236}">
                <a16:creationId xmlns:a16="http://schemas.microsoft.com/office/drawing/2014/main" id="{9A864B9E-9A3F-E325-DB2E-7BE1A573944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8431" t="22658" r="36757" b="30283"/>
          <a:stretch/>
        </p:blipFill>
        <p:spPr>
          <a:xfrm>
            <a:off x="-932" y="2175586"/>
            <a:ext cx="1147322" cy="872414"/>
          </a:xfrm>
          <a:prstGeom prst="rect">
            <a:avLst/>
          </a:prstGeom>
          <a:ln w="3810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445CBF67-0F4B-4AAD-50C6-AA24FF11033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8431" t="22658" r="36757" b="30283"/>
          <a:stretch/>
        </p:blipFill>
        <p:spPr>
          <a:xfrm>
            <a:off x="376678" y="1770220"/>
            <a:ext cx="1147322" cy="872414"/>
          </a:xfrm>
          <a:prstGeom prst="rect">
            <a:avLst/>
          </a:prstGeom>
          <a:ln w="28575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cxnSp>
        <p:nvCxnSpPr>
          <p:cNvPr id="105" name="Curved Connector 104">
            <a:extLst>
              <a:ext uri="{FF2B5EF4-FFF2-40B4-BE49-F238E27FC236}">
                <a16:creationId xmlns:a16="http://schemas.microsoft.com/office/drawing/2014/main" id="{AC3BF033-7AC6-5997-4010-A31877258A99}"/>
              </a:ext>
            </a:extLst>
          </p:cNvPr>
          <p:cNvCxnSpPr>
            <a:stCxn id="96" idx="0"/>
            <a:endCxn id="102" idx="0"/>
          </p:cNvCxnSpPr>
          <p:nvPr/>
        </p:nvCxnSpPr>
        <p:spPr>
          <a:xfrm rot="16200000" flipV="1">
            <a:off x="4401595" y="-1681036"/>
            <a:ext cx="54378" cy="6956889"/>
          </a:xfrm>
          <a:prstGeom prst="curvedConnector3">
            <a:avLst>
              <a:gd name="adj1" fmla="val 773533"/>
            </a:avLst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8968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 animBg="1"/>
      <p:bldP spid="42" grpId="0"/>
      <p:bldP spid="43" grpId="0" animBg="1"/>
      <p:bldP spid="44" grpId="0" animBg="1"/>
      <p:bldP spid="45" grpId="0"/>
      <p:bldP spid="54" grpId="0" animBg="1"/>
      <p:bldP spid="56" grpId="0"/>
      <p:bldP spid="66" grpId="0" animBg="1"/>
      <p:bldP spid="68" grpId="0"/>
      <p:bldP spid="75" grpId="0"/>
      <p:bldP spid="83" grpId="0" animBg="1"/>
      <p:bldP spid="84" grpId="0"/>
      <p:bldP spid="88" grpId="0" animBg="1"/>
      <p:bldP spid="89" grpId="0" animBg="1"/>
      <p:bldP spid="92" grpId="0" animBg="1"/>
      <p:bldP spid="93" grpId="0"/>
      <p:bldP spid="10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17761-129B-69D8-BD91-FD5921ABF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56299"/>
            <a:ext cx="10657184" cy="795600"/>
          </a:xfrm>
        </p:spPr>
        <p:txBody>
          <a:bodyPr/>
          <a:lstStyle/>
          <a:p>
            <a:pPr algn="ctr"/>
            <a:r>
              <a:rPr lang="en-US" dirty="0" err="1"/>
              <a:t>CoPAL</a:t>
            </a:r>
            <a:r>
              <a:rPr lang="en-US" dirty="0"/>
              <a:t> Framework</a:t>
            </a:r>
          </a:p>
        </p:txBody>
      </p:sp>
      <p:pic>
        <p:nvPicPr>
          <p:cNvPr id="5" name="Content Placeholder 4" descr="A diagram of a model&#10;&#10;Description automatically generated">
            <a:extLst>
              <a:ext uri="{FF2B5EF4-FFF2-40B4-BE49-F238E27FC236}">
                <a16:creationId xmlns:a16="http://schemas.microsoft.com/office/drawing/2014/main" id="{6E21AF79-7EFA-92EF-F973-30A0855AB9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609600"/>
            <a:ext cx="6195316" cy="41148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162EF2-BBBF-F863-6242-EBE429192A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533399"/>
            <a:ext cx="5029200" cy="62203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3401E79-534D-5A78-C58B-3DBE75C22FDB}"/>
              </a:ext>
            </a:extLst>
          </p:cNvPr>
          <p:cNvSpPr/>
          <p:nvPr/>
        </p:nvSpPr>
        <p:spPr>
          <a:xfrm>
            <a:off x="533400" y="1219200"/>
            <a:ext cx="4648200" cy="152400"/>
          </a:xfrm>
          <a:prstGeom prst="rect">
            <a:avLst/>
          </a:prstGeom>
          <a:noFill/>
          <a:ln w="28575">
            <a:solidFill>
              <a:schemeClr val="accent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67CFD83-38BD-88EE-3B38-D135A1F63597}"/>
              </a:ext>
            </a:extLst>
          </p:cNvPr>
          <p:cNvSpPr/>
          <p:nvPr/>
        </p:nvSpPr>
        <p:spPr>
          <a:xfrm>
            <a:off x="533400" y="1905000"/>
            <a:ext cx="4648200" cy="15240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91CC1F-132E-C330-281E-8784C1E9525F}"/>
              </a:ext>
            </a:extLst>
          </p:cNvPr>
          <p:cNvSpPr/>
          <p:nvPr/>
        </p:nvSpPr>
        <p:spPr>
          <a:xfrm>
            <a:off x="533400" y="5486400"/>
            <a:ext cx="4648200" cy="152400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084AB3-73CE-1AFE-3F9D-D878569E5C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2600" y="4930117"/>
            <a:ext cx="5910139" cy="111256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3072226-6784-B137-191F-04747E4EC442}"/>
              </a:ext>
            </a:extLst>
          </p:cNvPr>
          <p:cNvSpPr/>
          <p:nvPr/>
        </p:nvSpPr>
        <p:spPr>
          <a:xfrm>
            <a:off x="8153400" y="6094883"/>
            <a:ext cx="1524000" cy="458317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87802C-F780-269C-DD42-47133879E63B}"/>
              </a:ext>
            </a:extLst>
          </p:cNvPr>
          <p:cNvSpPr txBox="1"/>
          <p:nvPr/>
        </p:nvSpPr>
        <p:spPr>
          <a:xfrm>
            <a:off x="8153400" y="6176434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Crepes package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CA94E478-BDA0-B50E-E184-A8E7BDDDE46D}"/>
              </a:ext>
            </a:extLst>
          </p:cNvPr>
          <p:cNvSpPr/>
          <p:nvPr/>
        </p:nvSpPr>
        <p:spPr>
          <a:xfrm rot="5400000">
            <a:off x="8668930" y="5795089"/>
            <a:ext cx="304800" cy="2286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5302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CC717B6-03E3-3849-11B2-39336A1D6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-76200"/>
            <a:ext cx="10657184" cy="795600"/>
          </a:xfrm>
        </p:spPr>
        <p:txBody>
          <a:bodyPr/>
          <a:lstStyle/>
          <a:p>
            <a:r>
              <a:rPr lang="en-US" dirty="0"/>
              <a:t>Experiments on SCANIA’s Component X data </a:t>
            </a:r>
          </a:p>
        </p:txBody>
      </p:sp>
      <p:pic>
        <p:nvPicPr>
          <p:cNvPr id="7" name="Picture 6" descr="A group of people in a factory&#10;&#10;Description automatically generated">
            <a:extLst>
              <a:ext uri="{FF2B5EF4-FFF2-40B4-BE49-F238E27FC236}">
                <a16:creationId xmlns:a16="http://schemas.microsoft.com/office/drawing/2014/main" id="{CF8C0FD6-ED5B-1463-2809-05C8E1C2C2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46216"/>
            <a:ext cx="10894597" cy="622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349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585E5-D86C-4590-07CC-85B0D7233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81000"/>
            <a:ext cx="10657184" cy="795600"/>
          </a:xfrm>
        </p:spPr>
        <p:txBody>
          <a:bodyPr/>
          <a:lstStyle/>
          <a:p>
            <a:r>
              <a:rPr lang="en-US" dirty="0"/>
              <a:t>SCANIA’s Component X data:</a:t>
            </a:r>
          </a:p>
        </p:txBody>
      </p:sp>
      <p:pic>
        <p:nvPicPr>
          <p:cNvPr id="10" name="Picture 9" descr="A red truck on a road&#10;&#10;Description automatically generated">
            <a:extLst>
              <a:ext uri="{FF2B5EF4-FFF2-40B4-BE49-F238E27FC236}">
                <a16:creationId xmlns:a16="http://schemas.microsoft.com/office/drawing/2014/main" id="{31436828-823E-5839-86CC-7F2A0132B4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34200" y="228600"/>
            <a:ext cx="4953000" cy="2733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logo with a lion head and crown&#10;&#10;Description automatically generated">
            <a:extLst>
              <a:ext uri="{FF2B5EF4-FFF2-40B4-BE49-F238E27FC236}">
                <a16:creationId xmlns:a16="http://schemas.microsoft.com/office/drawing/2014/main" id="{495C99FC-AA47-2E66-AEF5-68E36E19CF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228600"/>
            <a:ext cx="1090831" cy="959088"/>
          </a:xfrm>
          <a:prstGeom prst="rect">
            <a:avLst/>
          </a:prstGeom>
        </p:spPr>
      </p:pic>
      <p:sp>
        <p:nvSpPr>
          <p:cNvPr id="12" name="Text Box 11">
            <a:extLst>
              <a:ext uri="{FF2B5EF4-FFF2-40B4-BE49-F238E27FC236}">
                <a16:creationId xmlns:a16="http://schemas.microsoft.com/office/drawing/2014/main" id="{7476F826-B6F7-0B17-ED6B-3A94BC94D845}"/>
              </a:ext>
            </a:extLst>
          </p:cNvPr>
          <p:cNvSpPr txBox="1"/>
          <p:nvPr/>
        </p:nvSpPr>
        <p:spPr>
          <a:xfrm>
            <a:off x="5169585" y="304800"/>
            <a:ext cx="1219200" cy="762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b="1" kern="100" dirty="0">
                <a:solidFill>
                  <a:srgbClr val="C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Download data here:</a:t>
            </a:r>
            <a:endParaRPr lang="en-US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8EA83FE5-03A3-F10E-6223-85BC6CF8B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954036"/>
            <a:ext cx="2590800" cy="25908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C020F47-4CA9-EA23-F07E-E2A9CD084AFB}"/>
              </a:ext>
            </a:extLst>
          </p:cNvPr>
          <p:cNvSpPr txBox="1"/>
          <p:nvPr/>
        </p:nvSpPr>
        <p:spPr>
          <a:xfrm>
            <a:off x="304800" y="1681534"/>
            <a:ext cx="4667674" cy="3785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b="1" kern="100" dirty="0">
                <a:solidFill>
                  <a:schemeClr val="accent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Key Features:</a:t>
            </a:r>
            <a:endParaRPr lang="en-US" sz="1200" kern="100" dirty="0">
              <a:solidFill>
                <a:schemeClr val="accent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600" b="1" kern="100" dirty="0">
                <a:solidFill>
                  <a:schemeClr val="accent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Free &amp; Publicly Available</a:t>
            </a:r>
            <a:endParaRPr lang="en-US" sz="1200" kern="100" dirty="0">
              <a:solidFill>
                <a:schemeClr val="accent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600" b="1" kern="100" dirty="0">
                <a:solidFill>
                  <a:schemeClr val="accent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Real-world </a:t>
            </a:r>
            <a:r>
              <a:rPr lang="en-US" sz="1600" kern="100" dirty="0">
                <a:solidFill>
                  <a:schemeClr val="accent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data</a:t>
            </a:r>
            <a:r>
              <a:rPr lang="en-US" sz="1800" dirty="0">
                <a:solidFill>
                  <a:schemeClr val="accent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collected from an anonymized engine component (Component X)</a:t>
            </a:r>
            <a:r>
              <a:rPr lang="en-US" sz="1600" b="1" kern="100" dirty="0">
                <a:solidFill>
                  <a:schemeClr val="accent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1600" kern="100" dirty="0">
                <a:solidFill>
                  <a:schemeClr val="accent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of</a:t>
            </a:r>
            <a:r>
              <a:rPr lang="en-US" sz="1600" b="1" kern="100" dirty="0">
                <a:solidFill>
                  <a:schemeClr val="accent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33’000 trucks</a:t>
            </a:r>
            <a:endParaRPr lang="en-US" sz="1200" kern="100" dirty="0">
              <a:solidFill>
                <a:schemeClr val="accent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600" b="1" kern="100" dirty="0">
                <a:solidFill>
                  <a:schemeClr val="accent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Size: 1.5 GB</a:t>
            </a:r>
            <a:endParaRPr lang="en-US" sz="1200" kern="100" dirty="0">
              <a:solidFill>
                <a:schemeClr val="accent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600" b="1" kern="100" dirty="0">
                <a:solidFill>
                  <a:schemeClr val="accent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Multivariate Time Series</a:t>
            </a:r>
            <a:endParaRPr lang="en-US" sz="1200" kern="100" dirty="0">
              <a:solidFill>
                <a:schemeClr val="accent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600" b="1" kern="100" dirty="0">
                <a:solidFill>
                  <a:schemeClr val="accent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Rich and Detailed:</a:t>
            </a:r>
            <a:r>
              <a:rPr lang="en-US" sz="1600" kern="100" dirty="0">
                <a:solidFill>
                  <a:schemeClr val="accent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endParaRPr lang="en-US" sz="1200" kern="100" dirty="0">
              <a:solidFill>
                <a:schemeClr val="accent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600" b="1" kern="100" dirty="0">
                <a:solidFill>
                  <a:schemeClr val="accent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Operational readouts</a:t>
            </a:r>
            <a:endParaRPr lang="en-US" sz="1200" kern="100" dirty="0">
              <a:solidFill>
                <a:schemeClr val="accent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600" b="1" kern="100" dirty="0">
                <a:solidFill>
                  <a:schemeClr val="accent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Time-to-failure</a:t>
            </a:r>
            <a:endParaRPr lang="en-US" sz="1200" kern="100" dirty="0">
              <a:solidFill>
                <a:schemeClr val="accent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600" b="1" kern="100" dirty="0">
                <a:solidFill>
                  <a:schemeClr val="accent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Specifications</a:t>
            </a:r>
            <a:endParaRPr lang="en-US" sz="1200" kern="100" dirty="0">
              <a:solidFill>
                <a:schemeClr val="accent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5" name="Text Box 7">
            <a:extLst>
              <a:ext uri="{FF2B5EF4-FFF2-40B4-BE49-F238E27FC236}">
                <a16:creationId xmlns:a16="http://schemas.microsoft.com/office/drawing/2014/main" id="{328B1BB5-1431-756A-11C7-CC750533D610}"/>
              </a:ext>
            </a:extLst>
          </p:cNvPr>
          <p:cNvSpPr txBox="1"/>
          <p:nvPr/>
        </p:nvSpPr>
        <p:spPr>
          <a:xfrm>
            <a:off x="8305800" y="2914526"/>
            <a:ext cx="3048000" cy="2413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800" kern="10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Photo: https://www.scania.com/se/sv/home.html</a:t>
            </a:r>
            <a:endParaRPr lang="en-US" sz="1200" kern="10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6">
            <a:extLst>
              <a:ext uri="{FF2B5EF4-FFF2-40B4-BE49-F238E27FC236}">
                <a16:creationId xmlns:a16="http://schemas.microsoft.com/office/drawing/2014/main" id="{2B47D1D4-3065-3F60-3C82-167594169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429000"/>
            <a:ext cx="5775207" cy="286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C2C5BF3F-B1B6-AA89-A84D-A4A9E5D27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CoPAL: Conformal Prediction for Active Learning with Application to Remaining Useful Life Estimation in Predictive Maintenance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996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diagram of a model&#10;&#10;Description automatically generated">
            <a:extLst>
              <a:ext uri="{FF2B5EF4-FFF2-40B4-BE49-F238E27FC236}">
                <a16:creationId xmlns:a16="http://schemas.microsoft.com/office/drawing/2014/main" id="{F8295AAE-2CE6-A390-DEAE-0AA75EFA31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671" y="1219200"/>
            <a:ext cx="4240658" cy="281655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DF92CB-F229-556C-CD04-63DE3104D29D}"/>
              </a:ext>
            </a:extLst>
          </p:cNvPr>
          <p:cNvSpPr txBox="1"/>
          <p:nvPr/>
        </p:nvSpPr>
        <p:spPr>
          <a:xfrm>
            <a:off x="304800" y="1905000"/>
            <a:ext cx="3124199" cy="2062103"/>
          </a:xfrm>
          <a:prstGeom prst="rect">
            <a:avLst/>
          </a:prstGeom>
          <a:noFill/>
          <a:ln w="19050">
            <a:solidFill>
              <a:srgbClr val="0070C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lvl="1"/>
            <a:r>
              <a:rPr lang="en-US" sz="1600" dirty="0">
                <a:solidFill>
                  <a:srgbClr val="0070C0"/>
                </a:solidFill>
                <a:highlight>
                  <a:srgbClr val="FFFFFF"/>
                </a:highlight>
                <a:latin typeface="Aptos" panose="020B0004020202020204" pitchFamily="34" charset="0"/>
              </a:rPr>
              <a:t>Initialization</a:t>
            </a:r>
            <a:r>
              <a:rPr lang="en-US" sz="1600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:</a:t>
            </a:r>
          </a:p>
          <a:p>
            <a:pPr marL="0" lvl="1"/>
            <a:endParaRPr lang="en-US" sz="1600" dirty="0">
              <a:solidFill>
                <a:srgbClr val="00B050"/>
              </a:solidFill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marL="0" lvl="1"/>
            <a:r>
              <a:rPr lang="en-US" sz="1600" dirty="0">
                <a:highlight>
                  <a:srgbClr val="FFFFFF"/>
                </a:highlight>
                <a:latin typeface="Aptos" panose="020B0004020202020204" pitchFamily="34" charset="0"/>
              </a:rPr>
              <a:t>Train: </a:t>
            </a:r>
            <a:r>
              <a:rPr lang="en-US" sz="1600" dirty="0">
                <a:solidFill>
                  <a:srgbClr val="0070C0"/>
                </a:solidFill>
                <a:highlight>
                  <a:srgbClr val="FFFFFF"/>
                </a:highlight>
                <a:latin typeface="Aptos" panose="020B0004020202020204" pitchFamily="34" charset="0"/>
              </a:rPr>
              <a:t>22</a:t>
            </a:r>
            <a:r>
              <a:rPr lang="en-US" sz="1600" dirty="0">
                <a:highlight>
                  <a:srgbClr val="FFFFFF"/>
                </a:highlight>
                <a:latin typeface="Aptos" panose="020B0004020202020204" pitchFamily="34" charset="0"/>
              </a:rPr>
              <a:t> vehicles (</a:t>
            </a:r>
            <a:r>
              <a:rPr lang="en-US" sz="1600" dirty="0">
                <a:solidFill>
                  <a:srgbClr val="0070C0"/>
                </a:solidFill>
                <a:highlight>
                  <a:srgbClr val="FFFFFF"/>
                </a:highlight>
                <a:latin typeface="Aptos" panose="020B0004020202020204" pitchFamily="34" charset="0"/>
              </a:rPr>
              <a:t>973</a:t>
            </a:r>
            <a:r>
              <a:rPr lang="en-US" sz="1600" dirty="0">
                <a:highlight>
                  <a:srgbClr val="FFFFFF"/>
                </a:highlight>
                <a:latin typeface="Aptos" panose="020B0004020202020204" pitchFamily="34" charset="0"/>
              </a:rPr>
              <a:t> readouts in total)</a:t>
            </a:r>
          </a:p>
          <a:p>
            <a:pPr marL="0" lvl="1"/>
            <a:r>
              <a:rPr lang="en-US" sz="1600" dirty="0">
                <a:highlight>
                  <a:srgbClr val="FFFFFF"/>
                </a:highlight>
                <a:latin typeface="Aptos" panose="020B0004020202020204" pitchFamily="34" charset="0"/>
              </a:rPr>
              <a:t>Pool: </a:t>
            </a:r>
            <a:r>
              <a:rPr lang="en-US" sz="1600" dirty="0">
                <a:solidFill>
                  <a:srgbClr val="0070C0"/>
                </a:solidFill>
                <a:highlight>
                  <a:srgbClr val="FFFFFF"/>
                </a:highlight>
                <a:latin typeface="Aptos" panose="020B0004020202020204" pitchFamily="34" charset="0"/>
              </a:rPr>
              <a:t>1362</a:t>
            </a:r>
            <a:r>
              <a:rPr lang="en-US" sz="1600" dirty="0">
                <a:highlight>
                  <a:srgbClr val="FFFFFF"/>
                </a:highlight>
                <a:latin typeface="Aptos" panose="020B0004020202020204" pitchFamily="34" charset="0"/>
              </a:rPr>
              <a:t> vehicles</a:t>
            </a:r>
          </a:p>
          <a:p>
            <a:pPr marL="0" lvl="1"/>
            <a:r>
              <a:rPr lang="en-US" sz="1600" dirty="0">
                <a:highlight>
                  <a:srgbClr val="FFFFFF"/>
                </a:highlight>
                <a:latin typeface="Aptos" panose="020B0004020202020204" pitchFamily="34" charset="0"/>
              </a:rPr>
              <a:t>Calibration: </a:t>
            </a:r>
            <a:r>
              <a:rPr lang="en-US" sz="1600" dirty="0">
                <a:solidFill>
                  <a:srgbClr val="0070C0"/>
                </a:solidFill>
                <a:highlight>
                  <a:srgbClr val="FFFFFF"/>
                </a:highlight>
                <a:latin typeface="Aptos" panose="020B0004020202020204" pitchFamily="34" charset="0"/>
              </a:rPr>
              <a:t>320</a:t>
            </a:r>
            <a:r>
              <a:rPr lang="en-US" sz="1600" dirty="0">
                <a:highlight>
                  <a:srgbClr val="FFFFFF"/>
                </a:highlight>
                <a:latin typeface="Aptos" panose="020B0004020202020204" pitchFamily="34" charset="0"/>
              </a:rPr>
              <a:t> vehicles</a:t>
            </a:r>
          </a:p>
          <a:p>
            <a:pPr marL="0" lvl="1"/>
            <a:r>
              <a:rPr lang="en-US" sz="1600" dirty="0">
                <a:highlight>
                  <a:srgbClr val="FFFFFF"/>
                </a:highlight>
                <a:latin typeface="Aptos" panose="020B0004020202020204" pitchFamily="34" charset="0"/>
              </a:rPr>
              <a:t>Test: </a:t>
            </a:r>
            <a:r>
              <a:rPr lang="en-US" sz="1600" dirty="0">
                <a:solidFill>
                  <a:srgbClr val="0070C0"/>
                </a:solidFill>
                <a:highlight>
                  <a:srgbClr val="FFFFFF"/>
                </a:highlight>
                <a:latin typeface="Aptos" panose="020B0004020202020204" pitchFamily="34" charset="0"/>
              </a:rPr>
              <a:t>567</a:t>
            </a:r>
            <a:r>
              <a:rPr lang="en-US" sz="1600" dirty="0">
                <a:highlight>
                  <a:srgbClr val="FFFFFF"/>
                </a:highlight>
                <a:latin typeface="Aptos" panose="020B0004020202020204" pitchFamily="34" charset="0"/>
              </a:rPr>
              <a:t> vehicles</a:t>
            </a:r>
          </a:p>
          <a:p>
            <a:pPr marL="0" lvl="1"/>
            <a:r>
              <a:rPr lang="en-US" sz="1600" dirty="0">
                <a:highlight>
                  <a:srgbClr val="FFFFFF"/>
                </a:highlight>
                <a:latin typeface="Aptos" panose="020B0004020202020204" pitchFamily="34" charset="0"/>
              </a:rPr>
              <a:t>Total: 2271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88FC30-28D8-A8DD-380C-041A179DF8C5}"/>
              </a:ext>
            </a:extLst>
          </p:cNvPr>
          <p:cNvSpPr txBox="1"/>
          <p:nvPr/>
        </p:nvSpPr>
        <p:spPr>
          <a:xfrm>
            <a:off x="3048000" y="4248727"/>
            <a:ext cx="7462192" cy="2554545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highlight>
                  <a:srgbClr val="FFFFFF"/>
                </a:highlight>
                <a:latin typeface="Aptos" panose="020B0004020202020204" pitchFamily="34" charset="0"/>
              </a:rPr>
              <a:t>Model training: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highlight>
                  <a:srgbClr val="FFFFFF"/>
                </a:highlight>
                <a:latin typeface="Aptos" panose="020B0004020202020204" pitchFamily="34" charset="0"/>
              </a:rPr>
              <a:t>XGBoost</a:t>
            </a:r>
            <a:endParaRPr lang="en-US" sz="1600" dirty="0">
              <a:highlight>
                <a:srgbClr val="FFFFFF"/>
              </a:highlight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highlight>
                  <a:srgbClr val="FFFFFF"/>
                </a:highlight>
                <a:latin typeface="Aptos" panose="020B0004020202020204" pitchFamily="34" charset="0"/>
              </a:rPr>
              <a:t>RF</a:t>
            </a:r>
          </a:p>
          <a:p>
            <a:r>
              <a:rPr lang="en-US" sz="1600" dirty="0">
                <a:solidFill>
                  <a:srgbClr val="C00000"/>
                </a:solidFill>
                <a:highlight>
                  <a:srgbClr val="FFFFFF"/>
                </a:highlight>
                <a:latin typeface="Aptos" panose="020B0004020202020204" pitchFamily="34" charset="0"/>
              </a:rPr>
              <a:t>Sample selection:</a:t>
            </a:r>
          </a:p>
          <a:p>
            <a:r>
              <a:rPr lang="en-US" sz="1600" dirty="0">
                <a:highlight>
                  <a:srgbClr val="FFFFFF"/>
                </a:highlight>
                <a:latin typeface="Aptos" panose="020B0004020202020204" pitchFamily="34" charset="0"/>
              </a:rPr>
              <a:t>(query strategy: Uncertainty sampling: select </a:t>
            </a:r>
            <a:r>
              <a:rPr lang="en-US" sz="1600" dirty="0">
                <a:solidFill>
                  <a:srgbClr val="C00000"/>
                </a:solidFill>
                <a:highlight>
                  <a:srgbClr val="FFFFFF"/>
                </a:highlight>
                <a:latin typeface="Aptos" panose="020B0004020202020204" pitchFamily="34" charset="0"/>
              </a:rPr>
              <a:t>226</a:t>
            </a:r>
            <a:r>
              <a:rPr lang="en-US" sz="1600" dirty="0">
                <a:highlight>
                  <a:srgbClr val="FFFFFF"/>
                </a:highlight>
                <a:latin typeface="Aptos" panose="020B0004020202020204" pitchFamily="34" charset="0"/>
              </a:rPr>
              <a:t> more vehicles from the pool)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highlight>
                  <a:srgbClr val="FFFFFF"/>
                </a:highlight>
                <a:latin typeface="Aptos" panose="020B0004020202020204" pitchFamily="34" charset="0"/>
              </a:rPr>
              <a:t>Most uncertain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highlight>
                  <a:srgbClr val="FFFFFF"/>
                </a:highlight>
                <a:latin typeface="Aptos" panose="020B0004020202020204" pitchFamily="34" charset="0"/>
              </a:rPr>
              <a:t>Most uncertain roulette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highlight>
                  <a:srgbClr val="FFFFFF"/>
                </a:highlight>
                <a:latin typeface="Aptos" panose="020B0004020202020204" pitchFamily="34" charset="0"/>
              </a:rPr>
              <a:t>Most certain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highlight>
                  <a:srgbClr val="FFFFFF"/>
                </a:highlight>
                <a:latin typeface="Aptos" panose="020B0004020202020204" pitchFamily="34" charset="0"/>
              </a:rPr>
              <a:t>Most certain roulette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highlight>
                  <a:srgbClr val="FFFFFF"/>
                </a:highlight>
                <a:latin typeface="Aptos" panose="020B0004020202020204" pitchFamily="34" charset="0"/>
              </a:rPr>
              <a:t>Random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89D0AF-CF39-D005-5807-0C6D98E2B900}"/>
              </a:ext>
            </a:extLst>
          </p:cNvPr>
          <p:cNvSpPr txBox="1"/>
          <p:nvPr/>
        </p:nvSpPr>
        <p:spPr>
          <a:xfrm>
            <a:off x="8686800" y="1871008"/>
            <a:ext cx="3124200" cy="1938992"/>
          </a:xfrm>
          <a:prstGeom prst="rect">
            <a:avLst/>
          </a:prstGeom>
          <a:noFill/>
          <a:ln w="19050"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  <a:highlight>
                  <a:srgbClr val="FFFFFF"/>
                </a:highlight>
                <a:latin typeface="Aptos" panose="020B0004020202020204" pitchFamily="34" charset="0"/>
              </a:rPr>
              <a:t>Feedback</a:t>
            </a:r>
            <a:r>
              <a:rPr lang="en-US" sz="1600" dirty="0">
                <a:highlight>
                  <a:srgbClr val="FFFFFF"/>
                </a:highlight>
                <a:latin typeface="Aptos" panose="020B0004020202020204" pitchFamily="34" charset="0"/>
              </a:rPr>
              <a:t> (Label/correct the labels of these </a:t>
            </a:r>
            <a:r>
              <a:rPr lang="en-US" sz="1600" dirty="0">
                <a:solidFill>
                  <a:srgbClr val="00B050"/>
                </a:solidFill>
                <a:highlight>
                  <a:srgbClr val="FFFFFF"/>
                </a:highlight>
                <a:latin typeface="Aptos" panose="020B0004020202020204" pitchFamily="34" charset="0"/>
              </a:rPr>
              <a:t>226</a:t>
            </a:r>
            <a:r>
              <a:rPr lang="en-US" sz="1600" dirty="0">
                <a:highlight>
                  <a:srgbClr val="FFFFFF"/>
                </a:highlight>
                <a:latin typeface="Aptos" panose="020B0004020202020204" pitchFamily="34" charset="0"/>
              </a:rPr>
              <a:t> vehicles in each iteration)</a:t>
            </a:r>
          </a:p>
          <a:p>
            <a:r>
              <a:rPr lang="en-US" sz="1600" dirty="0">
                <a:solidFill>
                  <a:srgbClr val="00B050"/>
                </a:solidFill>
                <a:highlight>
                  <a:srgbClr val="FFFFFF"/>
                </a:highlight>
                <a:latin typeface="Aptos" panose="020B0004020202020204" pitchFamily="34" charset="0"/>
              </a:rPr>
              <a:t>Model update </a:t>
            </a:r>
            <a:r>
              <a:rPr lang="en-US" sz="1600" dirty="0">
                <a:highlight>
                  <a:srgbClr val="FFFFFF"/>
                </a:highlight>
                <a:latin typeface="Aptos" panose="020B0004020202020204" pitchFamily="34" charset="0"/>
              </a:rPr>
              <a:t>(remove the selected samples from the pool and add them to the train)</a:t>
            </a:r>
          </a:p>
          <a:p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F5DDF75-60F7-ED38-4579-BA0AE43A0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408" y="620688"/>
            <a:ext cx="10657184" cy="795600"/>
          </a:xfrm>
        </p:spPr>
        <p:txBody>
          <a:bodyPr/>
          <a:lstStyle/>
          <a:p>
            <a:r>
              <a:rPr lang="en-US" dirty="0"/>
              <a:t>Experimental setup for Component X:</a:t>
            </a:r>
          </a:p>
        </p:txBody>
      </p:sp>
    </p:spTree>
    <p:extLst>
      <p:ext uri="{BB962C8B-B14F-4D97-AF65-F5344CB8AC3E}">
        <p14:creationId xmlns:p14="http://schemas.microsoft.com/office/powerpoint/2010/main" val="28378506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73532-DEEA-BF7A-6753-6E7B162A6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408" y="620688"/>
            <a:ext cx="10657184" cy="795600"/>
          </a:xfrm>
        </p:spPr>
        <p:txBody>
          <a:bodyPr anchor="t">
            <a:normAutofit/>
          </a:bodyPr>
          <a:lstStyle/>
          <a:p>
            <a:r>
              <a:rPr lang="en-US" dirty="0"/>
              <a:t>Results on SCANIA’s Component X data:</a:t>
            </a:r>
          </a:p>
        </p:txBody>
      </p:sp>
      <p:pic>
        <p:nvPicPr>
          <p:cNvPr id="5" name="Picture 4" descr="Stock exchange numbers">
            <a:extLst>
              <a:ext uri="{FF2B5EF4-FFF2-40B4-BE49-F238E27FC236}">
                <a16:creationId xmlns:a16="http://schemas.microsoft.com/office/drawing/2014/main" id="{607B0F5C-85AA-FC27-BC59-590C4ED84A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739" b="20525"/>
          <a:stretch/>
        </p:blipFill>
        <p:spPr>
          <a:xfrm>
            <a:off x="767408" y="1484688"/>
            <a:ext cx="10657184" cy="4320576"/>
          </a:xfrm>
          <a:prstGeom prst="rect">
            <a:avLst/>
          </a:prstGeom>
          <a:noFill/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E2C28B-D9B4-9539-366F-CAEFF5DCC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CoPAL: Conformal Prediction for Active Learning with Application to Remaining Useful Life Estimation in Predictive Maintenance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632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EC5A828-EC0C-2860-AA92-7BE80FE1884D}"/>
              </a:ext>
            </a:extLst>
          </p:cNvPr>
          <p:cNvSpPr txBox="1"/>
          <p:nvPr/>
        </p:nvSpPr>
        <p:spPr>
          <a:xfrm>
            <a:off x="2971800" y="5943600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XGB, </a:t>
            </a:r>
            <a:r>
              <a:rPr lang="en-US" dirty="0" err="1"/>
              <a:t>norm_Mond_CPS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B7FE57-C808-0AA0-5928-30E364826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973" y="76200"/>
            <a:ext cx="7027427" cy="579634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8DAB34C-8C3C-A237-D525-B1CE3EC7BF39}"/>
              </a:ext>
            </a:extLst>
          </p:cNvPr>
          <p:cNvSpPr/>
          <p:nvPr/>
        </p:nvSpPr>
        <p:spPr>
          <a:xfrm>
            <a:off x="304800" y="5743911"/>
            <a:ext cx="2209800" cy="11331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753C6D-E4D0-6DC7-6917-6DE5761CD92B}"/>
              </a:ext>
            </a:extLst>
          </p:cNvPr>
          <p:cNvSpPr txBox="1"/>
          <p:nvPr/>
        </p:nvSpPr>
        <p:spPr>
          <a:xfrm>
            <a:off x="838200" y="3067050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XGB, </a:t>
            </a:r>
            <a:r>
              <a:rPr lang="en-US" dirty="0" err="1"/>
              <a:t>norm_Mond_CPS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65497C-6829-B184-3F1A-2ED56F3888DB}"/>
              </a:ext>
            </a:extLst>
          </p:cNvPr>
          <p:cNvSpPr txBox="1"/>
          <p:nvPr/>
        </p:nvSpPr>
        <p:spPr>
          <a:xfrm>
            <a:off x="881791" y="6339908"/>
            <a:ext cx="2803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RF, </a:t>
            </a:r>
            <a:r>
              <a:rPr lang="en-US" dirty="0" err="1"/>
              <a:t>norm_Mond_CPS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21030A-2DFF-2F3C-9848-2A328B75F365}"/>
              </a:ext>
            </a:extLst>
          </p:cNvPr>
          <p:cNvSpPr txBox="1"/>
          <p:nvPr/>
        </p:nvSpPr>
        <p:spPr>
          <a:xfrm>
            <a:off x="4778056" y="3067050"/>
            <a:ext cx="27349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XGB, </a:t>
            </a:r>
            <a:r>
              <a:rPr lang="en-US" dirty="0" err="1"/>
              <a:t>std_Mond_CPS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D88D83-C411-2CF7-59CE-893F664F6BA0}"/>
              </a:ext>
            </a:extLst>
          </p:cNvPr>
          <p:cNvSpPr txBox="1"/>
          <p:nvPr/>
        </p:nvSpPr>
        <p:spPr>
          <a:xfrm>
            <a:off x="4886291" y="6330111"/>
            <a:ext cx="25051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RF, </a:t>
            </a:r>
            <a:r>
              <a:rPr lang="en-US" dirty="0" err="1"/>
              <a:t>std_Mond_CPS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2F9FE7-F410-0AAE-DFB0-FD0B2C1FFF77}"/>
              </a:ext>
            </a:extLst>
          </p:cNvPr>
          <p:cNvSpPr txBox="1"/>
          <p:nvPr/>
        </p:nvSpPr>
        <p:spPr>
          <a:xfrm>
            <a:off x="8991600" y="3062585"/>
            <a:ext cx="2141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XGB, </a:t>
            </a:r>
            <a:r>
              <a:rPr lang="en-US" dirty="0" err="1"/>
              <a:t>Mond_reg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3A65A3-07E7-B93F-7433-0E8071B66D0D}"/>
              </a:ext>
            </a:extLst>
          </p:cNvPr>
          <p:cNvSpPr txBox="1"/>
          <p:nvPr/>
        </p:nvSpPr>
        <p:spPr>
          <a:xfrm>
            <a:off x="9067800" y="6282020"/>
            <a:ext cx="1911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RF, </a:t>
            </a:r>
            <a:r>
              <a:rPr lang="en-US" dirty="0" err="1"/>
              <a:t>Mond_reg</a:t>
            </a:r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D790669-FF9C-532D-B11B-64F505EBF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973" y="76200"/>
            <a:ext cx="3520757" cy="29039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A3BC523-1D4E-9193-AC20-9E08A82910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1" y="76200"/>
            <a:ext cx="3520758" cy="290398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3A7740C-ED10-4A80-8152-B6478FFDC9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0427" y="76200"/>
            <a:ext cx="3520757" cy="290398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4BA86A7-96A6-7CA0-CBFF-613F298EBB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3515869"/>
            <a:ext cx="3520756" cy="290398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EC7DB18-1155-A5BA-1FB0-9961160352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1644" y="3524250"/>
            <a:ext cx="3520756" cy="290398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A724799-6546-028A-E22D-BA96B14536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4044" y="3515869"/>
            <a:ext cx="3520756" cy="290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246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12" grpId="0"/>
      <p:bldP spid="13" grpId="0"/>
      <p:bldP spid="14" grpId="0"/>
      <p:bldP spid="16" grpId="0"/>
      <p:bldP spid="17" grpId="0"/>
    </p:bldLst>
  </p:timing>
</p:sld>
</file>

<file path=ppt/theme/theme1.xml><?xml version="1.0" encoding="utf-8"?>
<a:theme xmlns:a="http://schemas.openxmlformats.org/drawingml/2006/main" name="SU Eng Research 4 3 Powerpoint Template">
  <a:themeElements>
    <a:clrScheme name="SU PowerPoint">
      <a:dk1>
        <a:srgbClr val="000000"/>
      </a:dk1>
      <a:lt1>
        <a:srgbClr val="FFFFFF"/>
      </a:lt1>
      <a:dk2>
        <a:srgbClr val="1A1A1A"/>
      </a:dk2>
      <a:lt2>
        <a:srgbClr val="808080"/>
      </a:lt2>
      <a:accent1>
        <a:srgbClr val="002F5F"/>
      </a:accent1>
      <a:accent2>
        <a:srgbClr val="ACDEE6"/>
      </a:accent2>
      <a:accent3>
        <a:srgbClr val="9BB2CE"/>
      </a:accent3>
      <a:accent4>
        <a:srgbClr val="EB7125"/>
      </a:accent4>
      <a:accent5>
        <a:srgbClr val="4C4C4C"/>
      </a:accent5>
      <a:accent6>
        <a:srgbClr val="DADADA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U Research Template 16 9.potx" id="{7D005781-F8BC-4760-9A8A-FFEAD765B8E3}" vid="{6EB2AB3A-53CE-42C4-981C-99FEF478F024}"/>
    </a:ext>
  </a:extLst>
</a:theme>
</file>

<file path=ppt/theme/theme2.xml><?xml version="1.0" encoding="utf-8"?>
<a:theme xmlns:a="http://schemas.openxmlformats.org/drawingml/2006/main" name="SU Light Branch">
  <a:themeElements>
    <a:clrScheme name="SU PowerPoint">
      <a:dk1>
        <a:srgbClr val="000000"/>
      </a:dk1>
      <a:lt1>
        <a:srgbClr val="FFFFFF"/>
      </a:lt1>
      <a:dk2>
        <a:srgbClr val="1A1A1A"/>
      </a:dk2>
      <a:lt2>
        <a:srgbClr val="808080"/>
      </a:lt2>
      <a:accent1>
        <a:srgbClr val="002F5F"/>
      </a:accent1>
      <a:accent2>
        <a:srgbClr val="ACDEE6"/>
      </a:accent2>
      <a:accent3>
        <a:srgbClr val="9BB2CE"/>
      </a:accent3>
      <a:accent4>
        <a:srgbClr val="EB7125"/>
      </a:accent4>
      <a:accent5>
        <a:srgbClr val="4C4C4C"/>
      </a:accent5>
      <a:accent6>
        <a:srgbClr val="DADADA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U Research Template 16 9.potx" id="{7D005781-F8BC-4760-9A8A-FFEAD765B8E3}" vid="{04779785-0CEF-4974-81E4-FDFACA703EE0}"/>
    </a:ext>
  </a:extLst>
</a:theme>
</file>

<file path=ppt/theme/theme3.xml><?xml version="1.0" encoding="utf-8"?>
<a:theme xmlns:a="http://schemas.openxmlformats.org/drawingml/2006/main" name="SU Dark Flame">
  <a:themeElements>
    <a:clrScheme name="SU PowerPoint">
      <a:dk1>
        <a:srgbClr val="000000"/>
      </a:dk1>
      <a:lt1>
        <a:srgbClr val="FFFFFF"/>
      </a:lt1>
      <a:dk2>
        <a:srgbClr val="1A1A1A"/>
      </a:dk2>
      <a:lt2>
        <a:srgbClr val="808080"/>
      </a:lt2>
      <a:accent1>
        <a:srgbClr val="002F5F"/>
      </a:accent1>
      <a:accent2>
        <a:srgbClr val="ACDEE6"/>
      </a:accent2>
      <a:accent3>
        <a:srgbClr val="9BB2CE"/>
      </a:accent3>
      <a:accent4>
        <a:srgbClr val="EB7125"/>
      </a:accent4>
      <a:accent5>
        <a:srgbClr val="4C4C4C"/>
      </a:accent5>
      <a:accent6>
        <a:srgbClr val="DADADA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U Research Template 16 9.potx" id="{7D005781-F8BC-4760-9A8A-FFEAD765B8E3}" vid="{957117E6-22EF-4C40-9BC6-EEEF679AD176}"/>
    </a:ext>
  </a:extLst>
</a:theme>
</file>

<file path=ppt/theme/theme4.xml><?xml version="1.0" encoding="utf-8"?>
<a:theme xmlns:a="http://schemas.openxmlformats.org/drawingml/2006/main" name="SU Dark Branch">
  <a:themeElements>
    <a:clrScheme name="SU PowerPoint">
      <a:dk1>
        <a:srgbClr val="000000"/>
      </a:dk1>
      <a:lt1>
        <a:srgbClr val="FFFFFF"/>
      </a:lt1>
      <a:dk2>
        <a:srgbClr val="1A1A1A"/>
      </a:dk2>
      <a:lt2>
        <a:srgbClr val="808080"/>
      </a:lt2>
      <a:accent1>
        <a:srgbClr val="002F5F"/>
      </a:accent1>
      <a:accent2>
        <a:srgbClr val="ACDEE6"/>
      </a:accent2>
      <a:accent3>
        <a:srgbClr val="9BB2CE"/>
      </a:accent3>
      <a:accent4>
        <a:srgbClr val="EB7125"/>
      </a:accent4>
      <a:accent5>
        <a:srgbClr val="4C4C4C"/>
      </a:accent5>
      <a:accent6>
        <a:srgbClr val="DADADA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U Research Template 16 9.potx" id="{7D005781-F8BC-4760-9A8A-FFEAD765B8E3}" vid="{02E70560-80C1-4C87-BED2-214E2BB0150D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SU Eng Research 4 3 Powerpoint Template</Template>
  <TotalTime>14422</TotalTime>
  <Words>1015</Words>
  <Application>Microsoft Macintosh PowerPoint</Application>
  <PresentationFormat>Widescreen</PresentationFormat>
  <Paragraphs>155</Paragraphs>
  <Slides>21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Aptos</vt:lpstr>
      <vt:lpstr>Arial</vt:lpstr>
      <vt:lpstr>Calibri</vt:lpstr>
      <vt:lpstr>Courier New</vt:lpstr>
      <vt:lpstr>Symbol</vt:lpstr>
      <vt:lpstr>Verdana</vt:lpstr>
      <vt:lpstr>SU Eng Research 4 3 Powerpoint Template</vt:lpstr>
      <vt:lpstr>SU Light Branch</vt:lpstr>
      <vt:lpstr>SU Dark Flame</vt:lpstr>
      <vt:lpstr>SU Dark Branch</vt:lpstr>
      <vt:lpstr>PowerPoint Presentation</vt:lpstr>
      <vt:lpstr>PowerPoint Presentation</vt:lpstr>
      <vt:lpstr>PowerPoint Presentation</vt:lpstr>
      <vt:lpstr>CoPAL Framework</vt:lpstr>
      <vt:lpstr>Experiments on SCANIA’s Component X data </vt:lpstr>
      <vt:lpstr>SCANIA’s Component X data:</vt:lpstr>
      <vt:lpstr>Experimental setup for Component X:</vt:lpstr>
      <vt:lpstr>Results on SCANIA’s Component X data:</vt:lpstr>
      <vt:lpstr>PowerPoint Presentation</vt:lpstr>
      <vt:lpstr>Experiments on Scania’s Component X data </vt:lpstr>
      <vt:lpstr>Test prediction intervals:</vt:lpstr>
      <vt:lpstr>PowerPoint Presentation</vt:lpstr>
      <vt:lpstr>Experiments on C-MAPSS data</vt:lpstr>
      <vt:lpstr>C-MAPSS data:</vt:lpstr>
      <vt:lpstr>Experimental setup for C-MAPSS data:</vt:lpstr>
      <vt:lpstr>Results on C-MAPSS (FD001) data:</vt:lpstr>
      <vt:lpstr>PowerPoint Presentation</vt:lpstr>
      <vt:lpstr>Experiments on C-MAPSS data </vt:lpstr>
      <vt:lpstr>Test samples’ prediction intervals:</vt:lpstr>
      <vt:lpstr>To conclude:</vt:lpstr>
      <vt:lpstr>Thanks!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RAPIDS 8th workshop</dc:title>
  <dc:creator>Zahra Kharazian</dc:creator>
  <dc:description>ver 1.9.2 Learningpoint 2021</dc:description>
  <cp:lastModifiedBy>Zahra Kharazian</cp:lastModifiedBy>
  <cp:revision>52</cp:revision>
  <dcterms:created xsi:type="dcterms:W3CDTF">2024-05-20T08:22:43Z</dcterms:created>
  <dcterms:modified xsi:type="dcterms:W3CDTF">2024-09-11T09:57:22Z</dcterms:modified>
  <cp:version>1.9.2</cp:version>
</cp:coreProperties>
</file>